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3" r:id="rId1"/>
  </p:sldMasterIdLst>
  <p:notesMasterIdLst>
    <p:notesMasterId r:id="rId55"/>
  </p:notesMasterIdLst>
  <p:handoutMasterIdLst>
    <p:handoutMasterId r:id="rId56"/>
  </p:handoutMasterIdLst>
  <p:sldIdLst>
    <p:sldId id="256" r:id="rId2"/>
    <p:sldId id="294" r:id="rId3"/>
    <p:sldId id="257" r:id="rId4"/>
    <p:sldId id="258" r:id="rId5"/>
    <p:sldId id="304" r:id="rId6"/>
    <p:sldId id="303"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309" r:id="rId24"/>
    <p:sldId id="277" r:id="rId25"/>
    <p:sldId id="278" r:id="rId26"/>
    <p:sldId id="292" r:id="rId27"/>
    <p:sldId id="293" r:id="rId28"/>
    <p:sldId id="301" r:id="rId29"/>
    <p:sldId id="302" r:id="rId30"/>
    <p:sldId id="279" r:id="rId31"/>
    <p:sldId id="280" r:id="rId32"/>
    <p:sldId id="307" r:id="rId33"/>
    <p:sldId id="259" r:id="rId34"/>
    <p:sldId id="260" r:id="rId35"/>
    <p:sldId id="288" r:id="rId36"/>
    <p:sldId id="289" r:id="rId37"/>
    <p:sldId id="281" r:id="rId38"/>
    <p:sldId id="282" r:id="rId39"/>
    <p:sldId id="296" r:id="rId40"/>
    <p:sldId id="283" r:id="rId41"/>
    <p:sldId id="284" r:id="rId42"/>
    <p:sldId id="285" r:id="rId43"/>
    <p:sldId id="297" r:id="rId44"/>
    <p:sldId id="298" r:id="rId45"/>
    <p:sldId id="299" r:id="rId46"/>
    <p:sldId id="300" r:id="rId47"/>
    <p:sldId id="286" r:id="rId48"/>
    <p:sldId id="287" r:id="rId49"/>
    <p:sldId id="290" r:id="rId50"/>
    <p:sldId id="291" r:id="rId51"/>
    <p:sldId id="308" r:id="rId52"/>
    <p:sldId id="305" r:id="rId53"/>
    <p:sldId id="306" r:id="rId54"/>
  </p:sldIdLst>
  <p:sldSz cx="9144000" cy="5143500" type="screen16x9"/>
  <p:notesSz cx="6858000" cy="9144000"/>
  <p:embeddedFontLst>
    <p:embeddedFont>
      <p:font typeface="Oswald" panose="020B0604020202020204" charset="-52"/>
      <p:regular r:id="rId57"/>
      <p:bold r:id="rId5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1pPr>
    <a:lvl2pPr marR="0" lvl="1"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2pPr>
    <a:lvl3pPr marR="0" lvl="2"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3pPr>
    <a:lvl4pPr marR="0" lvl="3"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4pPr>
    <a:lvl5pPr marR="0" lvl="4"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5pPr>
    <a:lvl6pPr marR="0" lvl="5"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6pPr>
    <a:lvl7pPr marR="0" lvl="6"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7pPr>
    <a:lvl8pPr marR="0" lvl="7"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8pPr>
    <a:lvl9pPr marR="0" lvl="8"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F4A3D39-4975-46BA-BE83-8B02B6239DEE}">
  <a:tblStyle styleId="{BF4A3D39-4975-46BA-BE83-8B02B6239DE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067" autoAdjust="0"/>
  </p:normalViewPr>
  <p:slideViewPr>
    <p:cSldViewPr snapToGrid="0">
      <p:cViewPr>
        <p:scale>
          <a:sx n="100" d="100"/>
          <a:sy n="100" d="100"/>
        </p:scale>
        <p:origin x="852" y="6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1.fntdata"/><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914E04-6E2D-4D47-8021-CB28D6DF5A0A}" type="datetimeFigureOut">
              <a:rPr lang="ru-RU" smtClean="0"/>
              <a:t>06.09.2024</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5CE818-D167-46BF-9B27-CEBD5C8A085A}" type="slidenum">
              <a:rPr lang="ru-RU" smtClean="0"/>
              <a:t>‹#›</a:t>
            </a:fld>
            <a:endParaRPr lang="ru-RU"/>
          </a:p>
        </p:txBody>
      </p:sp>
    </p:spTree>
    <p:extLst>
      <p:ext uri="{BB962C8B-B14F-4D97-AF65-F5344CB8AC3E}">
        <p14:creationId xmlns:p14="http://schemas.microsoft.com/office/powerpoint/2010/main" val="4160421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1pPr>
    <a:lvl2pPr marR="0" lvl="1"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2pPr>
    <a:lvl3pPr marR="0" lvl="2"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3pPr>
    <a:lvl4pPr marR="0" lvl="3"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4pPr>
    <a:lvl5pPr marR="0" lvl="4"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5pPr>
    <a:lvl6pPr marR="0" lvl="5"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6pPr>
    <a:lvl7pPr marR="0" lvl="6"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7pPr>
    <a:lvl8pPr marR="0" lvl="7"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8pPr>
    <a:lvl9pPr marR="0" lvl="8" algn="l" rtl="0">
      <a:lnSpc>
        <a:spcPct val="100000"/>
      </a:lnSpc>
      <a:spcBef>
        <a:spcPts val="0"/>
      </a:spcBef>
      <a:spcAft>
        <a:spcPts val="0"/>
      </a:spcAft>
      <a:buClr>
        <a:srgbClr val="000000"/>
      </a:buClr>
      <a:buFont typeface="Oswald" panose="020B0604020202020204" charset="-52"/>
      <a:defRPr sz="1400" b="0" i="0" u="none" strike="noStrike" cap="none">
        <a:solidFill>
          <a:srgbClr val="000000"/>
        </a:solidFill>
        <a:latin typeface="Oswald" panose="020B0604020202020204" charset="-52"/>
        <a:ea typeface="Oswald" panose="020B0604020202020204" charset="-52"/>
        <a:cs typeface="Oswald" panose="020B0604020202020204" charset="-52"/>
        <a:sym typeface="Oswald" panose="020B0604020202020204" charset="-5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658c09197_2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0" name="Google Shape;90;ge658c09197_2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e7172d09a8_1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3" name="Google Shape;153;ge7172d09a8_1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e7172d09a8_1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0" name="Google Shape;160;ge7172d09a8_1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e7172d09a8_1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7" name="Google Shape;167;ge7172d09a8_1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e7172d09a8_1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74" name="Google Shape;174;ge7172d09a8_1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e7172d09a8_1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81" name="Google Shape;181;ge7172d09a8_1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e7172d09a8_1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88" name="Google Shape;188;ge7172d09a8_1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e7172d09a8_1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5" name="Google Shape;195;ge7172d09a8_1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e7172d09a8_1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02" name="Google Shape;202;ge7172d09a8_1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e7172d09a8_1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09" name="Google Shape;209;ge7172d09a8_1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7172d09a8_1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16" name="Google Shape;216;ge7172d09a8_1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e658c09197_0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7" name="Google Shape;97;ge658c09197_0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7172d09a8_1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23" name="Google Shape;223;ge7172d09a8_1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e7172d09a8_1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ge7172d09a8_1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e7172d09a8_1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ge7172d09a8_1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65299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e7172d09a8_1_1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ge7172d09a8_1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e7172d09a8_1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4" name="Google Shape;244;ge7172d09a8_1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7172d09a8_1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ge7172d09a8_1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28102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7172d09a8_1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ge7172d09a8_1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7912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7172d09a8_1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ge7172d09a8_1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35567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7172d09a8_1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ge7172d09a8_1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18458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e7172d09a8_1_2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ge7172d09a8_1_2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658c09197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ge658c09197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e7172d09a8_1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ge7172d09a8_1_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e7172d09a8_1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ge7172d09a8_1_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61478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e658c09197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1" name="Google Shape;111;ge658c09197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658c09197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8" name="Google Shape;118;ge658c09197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1475595ef3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14" name="Google Shape;314;g1475595ef3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1475595ef3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21" name="Google Shape;321;g1475595ef3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e7822b8652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e7822b8652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e7172d09a8_1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2" name="Google Shape;272;ge7172d09a8_1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7172d09a8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9" name="Google Shape;279;ge7172d09a8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82878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7172d09a8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9" name="Google Shape;279;ge7172d09a8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e658c09197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1" name="Google Shape;111;ge658c09197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64542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e7172d09a8_1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86" name="Google Shape;286;ge7172d09a8_1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e7172d09a8_1_3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93" name="Google Shape;293;ge7172d09a8_1_3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e7172d09a8_1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2" name="Google Shape;272;ge7172d09a8_1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07973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7172d09a8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9" name="Google Shape;279;ge7172d09a8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828761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e7172d09a8_1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2" name="Google Shape;272;ge7172d09a8_1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6027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7172d09a8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9" name="Google Shape;279;ge7172d09a8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75908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e7172d09a8_1_3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0" name="Google Shape;300;ge7172d09a8_1_3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e7172d09a8_1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7" name="Google Shape;307;ge7172d09a8_1_3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e7172d09a8_1_3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0" name="Google Shape;300;ge7172d09a8_1_3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69000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e7172d09a8_1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7" name="Google Shape;307;ge7172d09a8_1_3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3085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658c09197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8" name="Google Shape;118;ge658c09197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121258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e7172d09a8_1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7" name="Google Shape;307;ge7172d09a8_1_3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7944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e7172d09a8_1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53" name="Google Shape;153;ge7172d09a8_1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782379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e7172d09a8_1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60" name="Google Shape;160;ge7172d09a8_1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6013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e658c09197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5" name="Google Shape;125;ge658c09197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e658c09197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2" name="Google Shape;132;ge658c09197_0_2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e7172d09a8_1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9" name="Google Shape;139;ge7172d09a8_1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e7172d09a8_1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6" name="Google Shape;146;ge7172d09a8_1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28780957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ru-RU"/>
              <a:t>Образец заголовка</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02739475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a:t>Образец текста</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smtClean="0">
                <a:ln w="3175" cmpd="sng">
                  <a:noFill/>
                </a:ln>
                <a:solidFill>
                  <a:schemeClr val="accent1">
                    <a:lumMod val="60000"/>
                    <a:lumOff val="40000"/>
                  </a:schemeClr>
                </a:solidFill>
                <a:effectLst/>
                <a:latin typeface="Oswald" panose="020B0604020202020204" charset="-52"/>
              </a:rPr>
              <a:t>«</a:t>
            </a:r>
            <a:endParaRPr lang="en-US" sz="6000" baseline="0" dirty="0">
              <a:ln w="3175" cmpd="sng">
                <a:noFill/>
              </a:ln>
              <a:solidFill>
                <a:schemeClr val="accent1">
                  <a:lumMod val="60000"/>
                  <a:lumOff val="40000"/>
                </a:schemeClr>
              </a:solidFill>
              <a:effectLst/>
              <a:latin typeface="Oswald" panose="020B0604020202020204" charset="-52"/>
            </a:endParaRP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smtClean="0">
                <a:ln w="3175" cmpd="sng">
                  <a:noFill/>
                </a:ln>
                <a:solidFill>
                  <a:schemeClr val="accent1">
                    <a:lumMod val="60000"/>
                    <a:lumOff val="40000"/>
                  </a:schemeClr>
                </a:solidFill>
                <a:latin typeface="Oswald" panose="020B0604020202020204" charset="-52"/>
              </a:rPr>
              <a:t>«</a:t>
            </a:r>
            <a:endParaRPr lang="en-US" sz="1050" dirty="0">
              <a:solidFill>
                <a:schemeClr val="accent1">
                  <a:lumMod val="60000"/>
                  <a:lumOff val="40000"/>
                </a:schemeClr>
              </a:solidFill>
              <a:latin typeface="Oswald" panose="020B0604020202020204" charset="-52"/>
            </a:endParaRPr>
          </a:p>
        </p:txBody>
      </p:sp>
    </p:spTree>
    <p:extLst>
      <p:ext uri="{BB962C8B-B14F-4D97-AF65-F5344CB8AC3E}">
        <p14:creationId xmlns:p14="http://schemas.microsoft.com/office/powerpoint/2010/main" val="400898613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ru-RU"/>
              <a:t>Образец заголовка</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46798857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a:t>Образец текста</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smtClean="0">
                <a:ln w="3175" cmpd="sng">
                  <a:noFill/>
                </a:ln>
                <a:solidFill>
                  <a:schemeClr val="accent1">
                    <a:lumMod val="60000"/>
                    <a:lumOff val="40000"/>
                  </a:schemeClr>
                </a:solidFill>
                <a:effectLst/>
                <a:latin typeface="Oswald" panose="020B0604020202020204" charset="-52"/>
              </a:rPr>
              <a:t>«</a:t>
            </a:r>
            <a:endParaRPr lang="en-US" sz="6000" baseline="0" dirty="0">
              <a:ln w="3175" cmpd="sng">
                <a:noFill/>
              </a:ln>
              <a:solidFill>
                <a:schemeClr val="accent1">
                  <a:lumMod val="60000"/>
                  <a:lumOff val="40000"/>
                </a:schemeClr>
              </a:solidFill>
              <a:effectLst/>
              <a:latin typeface="Oswald" panose="020B0604020202020204" charset="-52"/>
            </a:endParaRP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smtClean="0">
                <a:ln w="3175" cmpd="sng">
                  <a:noFill/>
                </a:ln>
                <a:solidFill>
                  <a:schemeClr val="accent1">
                    <a:lumMod val="60000"/>
                    <a:lumOff val="40000"/>
                  </a:schemeClr>
                </a:solidFill>
                <a:effectLst/>
                <a:latin typeface="Oswald" panose="020B0604020202020204" charset="-52"/>
              </a:rPr>
              <a:t>«</a:t>
            </a:r>
            <a:endParaRPr lang="en-US" sz="6000" baseline="0" dirty="0">
              <a:ln w="3175" cmpd="sng">
                <a:noFill/>
              </a:ln>
              <a:solidFill>
                <a:schemeClr val="accent1">
                  <a:lumMod val="60000"/>
                  <a:lumOff val="40000"/>
                </a:schemeClr>
              </a:solidFill>
              <a:effectLst/>
              <a:latin typeface="Oswald" panose="020B0604020202020204" charset="-52"/>
            </a:endParaRPr>
          </a:p>
        </p:txBody>
      </p:sp>
    </p:spTree>
    <p:extLst>
      <p:ext uri="{BB962C8B-B14F-4D97-AF65-F5344CB8AC3E}">
        <p14:creationId xmlns:p14="http://schemas.microsoft.com/office/powerpoint/2010/main" val="374241249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a:t>Образец текста</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BE451C3-0FF4-47C4-B829-773ADF60F88C}" type="datetimeFigureOut">
              <a:rPr lang="en-US" smtClean="0"/>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142102478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120410755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106029507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49152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ru-RU"/>
              <a:t>Образец заголовка</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4E6425-0181-43F2-84FC-787E803FD2F8}" type="datetimeFigureOut">
              <a:rPr lang="en-US" smtClean="0"/>
              <a:t>9/6/2024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323716352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9/6/2024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46858990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9/6/2024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425441627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9/6/2024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419305830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9/6/2024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88400771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ru-RU"/>
              <a:t>Образец заголовка</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76E86A4C-8E40-4F87-A4F0-01A0687C5742}" type="datetimeFigureOut">
              <a:rPr lang="en-US" smtClean="0"/>
              <a:t>9/6/2024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77436925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ru-RU"/>
              <a:t>Вставка рисунка</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4"/>
          <p:cNvSpPr>
            <a:spLocks noGrp="1"/>
          </p:cNvSpPr>
          <p:nvPr>
            <p:ph type="dt" sz="half" idx="10"/>
          </p:nvPr>
        </p:nvSpPr>
        <p:spPr/>
        <p:txBody>
          <a:bodyPr/>
          <a:lstStyle/>
          <a:p>
            <a:fld id="{35E72C73-2D91-4E12-BA25-F0AA0C03599B}" type="datetimeFigureOut">
              <a:rPr lang="en-US" smtClean="0"/>
              <a:t>9/6/2024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428039846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ADFE4">
                <a:alpha val="60000"/>
              </a:srgbClr>
            </a:gs>
            <a:gs pos="100000">
              <a:srgbClr val="F3F3F3"/>
            </a:gs>
          </a:gsLst>
          <a:lin ang="5400012"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2BE451C3-0FF4-47C4-B829-773ADF60F88C}" type="datetimeFigureOut">
              <a:rPr lang="en-US" smtClean="0"/>
              <a:t>9/6/2024</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93711474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Lst>
  <p:hf sldNum="0"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Oswald" panose="020B0604020202020204" charset="-5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Oswald" panose="020B0604020202020204" charset="-5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Oswald" panose="020B0604020202020204" charset="-5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Oswald" panose="020B0604020202020204" charset="-5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ADFE4">
                <a:alpha val="60000"/>
              </a:srgbClr>
            </a:gs>
            <a:gs pos="100000">
              <a:srgbClr val="F3F3F3"/>
            </a:gs>
          </a:gsLst>
          <a:lin ang="5400012" scaled="0"/>
        </a:gradFill>
        <a:effectLst/>
      </p:bgPr>
    </p:bg>
    <p:spTree>
      <p:nvGrpSpPr>
        <p:cNvPr id="1" name="Shape 91"/>
        <p:cNvGrpSpPr/>
        <p:nvPr/>
      </p:nvGrpSpPr>
      <p:grpSpPr>
        <a:xfrm>
          <a:off x="0" y="0"/>
          <a:ext cx="0" cy="0"/>
          <a:chOff x="0" y="0"/>
          <a:chExt cx="0" cy="0"/>
        </a:xfrm>
      </p:grpSpPr>
      <p:sp>
        <p:nvSpPr>
          <p:cNvPr id="92" name="Google Shape;92;p14"/>
          <p:cNvSpPr txBox="1">
            <a:spLocks noGrp="1"/>
          </p:cNvSpPr>
          <p:nvPr>
            <p:ph type="ctrTitle"/>
          </p:nvPr>
        </p:nvSpPr>
        <p:spPr>
          <a:xfrm>
            <a:off x="460600" y="527050"/>
            <a:ext cx="8452200" cy="707700"/>
          </a:xfrm>
          <a:prstGeom prst="rect">
            <a:avLst/>
          </a:prstGeom>
          <a:noFill/>
          <a:ln>
            <a:noFill/>
          </a:ln>
        </p:spPr>
        <p:txBody>
          <a:bodyPr spcFirstLastPara="1" wrap="square" lIns="68575" tIns="34275" rIns="68575" bIns="34275" anchor="ctr" anchorCtr="0">
            <a:noAutofit/>
          </a:bodyPr>
          <a:lstStyle/>
          <a:p>
            <a:pPr lvl="0" algn="ctr">
              <a:spcBef>
                <a:spcPts val="0"/>
              </a:spcBef>
              <a:buClr>
                <a:srgbClr val="000000"/>
              </a:buClr>
            </a:pPr>
            <a:r>
              <a:rPr lang="ru-RU" sz="2000" dirty="0" smtClean="0">
                <a:solidFill>
                  <a:schemeClr val="accent2">
                    <a:lumMod val="50000"/>
                  </a:schemeClr>
                </a:solidFill>
                <a:latin typeface="Oswald" panose="020B0604020202020204" charset="-52"/>
                <a:ea typeface="Oswald"/>
                <a:cs typeface="Oswald"/>
                <a:sym typeface="Oswald"/>
              </a:rPr>
              <a:t>Государственная информационная система «Единая </a:t>
            </a:r>
            <a:r>
              <a:rPr lang="ru-RU" sz="2000" dirty="0">
                <a:solidFill>
                  <a:schemeClr val="accent2">
                    <a:lumMod val="50000"/>
                  </a:schemeClr>
                </a:solidFill>
                <a:latin typeface="Oswald" panose="020B0604020202020204" charset="-52"/>
                <a:ea typeface="Oswald"/>
                <a:cs typeface="Oswald"/>
                <a:sym typeface="Oswald"/>
              </a:rPr>
              <a:t>централизованная цифровая платформа в социальной </a:t>
            </a:r>
            <a:r>
              <a:rPr lang="ru-RU" sz="2000" dirty="0" smtClean="0">
                <a:solidFill>
                  <a:schemeClr val="accent2">
                    <a:lumMod val="50000"/>
                  </a:schemeClr>
                </a:solidFill>
                <a:latin typeface="Oswald" panose="020B0604020202020204" charset="-52"/>
                <a:ea typeface="Oswald"/>
                <a:cs typeface="Oswald"/>
                <a:sym typeface="Oswald"/>
              </a:rPr>
              <a:t>сфере» </a:t>
            </a:r>
            <a:r>
              <a:rPr lang="ru" sz="2000" b="0" dirty="0" smtClean="0">
                <a:solidFill>
                  <a:schemeClr val="accent2">
                    <a:lumMod val="50000"/>
                  </a:schemeClr>
                </a:solidFill>
                <a:latin typeface="Oswald" panose="020B0604020202020204" charset="-52"/>
                <a:ea typeface="Oswald"/>
                <a:cs typeface="Oswald"/>
                <a:sym typeface="Oswald"/>
              </a:rPr>
              <a:t>(</a:t>
            </a:r>
            <a:r>
              <a:rPr lang="ru-RU" sz="2000" dirty="0">
                <a:solidFill>
                  <a:schemeClr val="accent2">
                    <a:lumMod val="50000"/>
                  </a:schemeClr>
                </a:solidFill>
                <a:latin typeface="Oswald" panose="020B0604020202020204" charset="-52"/>
                <a:ea typeface="Oswald"/>
                <a:cs typeface="Oswald"/>
                <a:sym typeface="Oswald"/>
              </a:rPr>
              <a:t>ГИС </a:t>
            </a:r>
            <a:r>
              <a:rPr lang="ru-RU" sz="2000" dirty="0" smtClean="0">
                <a:solidFill>
                  <a:schemeClr val="accent2">
                    <a:lumMod val="50000"/>
                  </a:schemeClr>
                </a:solidFill>
                <a:latin typeface="Oswald" panose="020B0604020202020204" charset="-52"/>
                <a:ea typeface="Oswald"/>
                <a:cs typeface="Oswald"/>
                <a:sym typeface="Oswald"/>
              </a:rPr>
              <a:t>ЕЦЦП в </a:t>
            </a:r>
            <a:r>
              <a:rPr lang="ru-RU" sz="2000" dirty="0">
                <a:solidFill>
                  <a:schemeClr val="accent2">
                    <a:lumMod val="50000"/>
                  </a:schemeClr>
                </a:solidFill>
                <a:latin typeface="Oswald" panose="020B0604020202020204" charset="-52"/>
                <a:ea typeface="Oswald"/>
                <a:cs typeface="Oswald"/>
                <a:sym typeface="Oswald"/>
              </a:rPr>
              <a:t>социальной </a:t>
            </a:r>
            <a:r>
              <a:rPr lang="ru-RU" sz="2000" dirty="0" smtClean="0">
                <a:solidFill>
                  <a:schemeClr val="accent2">
                    <a:lumMod val="50000"/>
                  </a:schemeClr>
                </a:solidFill>
                <a:latin typeface="Oswald" panose="020B0604020202020204" charset="-52"/>
                <a:ea typeface="Oswald"/>
                <a:cs typeface="Oswald"/>
                <a:sym typeface="Oswald"/>
              </a:rPr>
              <a:t>сфере</a:t>
            </a:r>
            <a:r>
              <a:rPr lang="ru" sz="2000" b="0" dirty="0" smtClean="0">
                <a:solidFill>
                  <a:schemeClr val="accent2">
                    <a:lumMod val="50000"/>
                  </a:schemeClr>
                </a:solidFill>
                <a:latin typeface="Oswald" panose="020B0604020202020204" charset="-52"/>
                <a:ea typeface="Oswald"/>
                <a:cs typeface="Oswald"/>
                <a:sym typeface="Oswald"/>
              </a:rPr>
              <a:t>)</a:t>
            </a:r>
            <a:endParaRPr sz="2400" dirty="0">
              <a:solidFill>
                <a:schemeClr val="accent2">
                  <a:lumMod val="50000"/>
                </a:schemeClr>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93" name="Google Shape;93;p14"/>
          <p:cNvSpPr/>
          <p:nvPr/>
        </p:nvSpPr>
        <p:spPr>
          <a:xfrm>
            <a:off x="590234" y="1549267"/>
            <a:ext cx="7843516" cy="2084643"/>
          </a:xfrm>
          <a:prstGeom prst="rect">
            <a:avLst/>
          </a:prstGeom>
          <a:noFill/>
          <a:ln>
            <a:noFill/>
          </a:ln>
        </p:spPr>
        <p:txBody>
          <a:bodyPr spcFirstLastPara="1" wrap="square" lIns="68575" tIns="34275" rIns="68575" bIns="34275" anchor="ctr" anchorCtr="0">
            <a:noAutofit/>
          </a:bodyPr>
          <a:lstStyle/>
          <a:p>
            <a:pPr algn="ctr"/>
            <a:r>
              <a:rPr lang="ru-RU" sz="1200" dirty="0">
                <a:solidFill>
                  <a:srgbClr val="434343"/>
                </a:solidFill>
                <a:latin typeface="Oswald" panose="020B0604020202020204" charset="-52"/>
                <a:ea typeface="Oswald"/>
                <a:cs typeface="Oswald"/>
                <a:sym typeface="Oswald"/>
              </a:rPr>
              <a:t>Информационный стандарт для организации просветительской работы с участниками образовательных отношений</a:t>
            </a:r>
          </a:p>
          <a:p>
            <a:pPr algn="ctr"/>
            <a:endParaRPr lang="ru-RU" sz="2000" dirty="0">
              <a:solidFill>
                <a:srgbClr val="434343"/>
              </a:solidFill>
              <a:latin typeface="Oswald" panose="020B0604020202020204" charset="-52"/>
              <a:ea typeface="Oswald"/>
              <a:cs typeface="Oswald"/>
              <a:sym typeface="Oswald"/>
            </a:endParaRPr>
          </a:p>
          <a:p>
            <a:pPr marL="0" marR="0" lvl="0" indent="0" algn="ctr" rtl="0">
              <a:spcBef>
                <a:spcPts val="0"/>
              </a:spcBef>
              <a:spcAft>
                <a:spcPts val="0"/>
              </a:spcAft>
              <a:buNone/>
            </a:pPr>
            <a:r>
              <a:rPr lang="ru" sz="2000" dirty="0">
                <a:latin typeface="Oswald" panose="020B0604020202020204" charset="-52"/>
                <a:ea typeface="Oswald"/>
                <a:cs typeface="Oswald"/>
                <a:sym typeface="Oswald"/>
              </a:rPr>
              <a:t>О</a:t>
            </a:r>
            <a:r>
              <a:rPr lang="ru" sz="2000" i="0" u="none" strike="noStrike" cap="none" dirty="0">
                <a:latin typeface="Oswald" panose="020B0604020202020204" charset="-52"/>
                <a:ea typeface="Oswald"/>
                <a:cs typeface="Oswald"/>
                <a:sym typeface="Oswald"/>
              </a:rPr>
              <a:t>снования, </a:t>
            </a:r>
            <a:r>
              <a:rPr lang="ru" sz="2000" dirty="0">
                <a:latin typeface="Oswald" panose="020B0604020202020204" charset="-52"/>
                <a:ea typeface="Oswald"/>
                <a:cs typeface="Oswald"/>
                <a:sym typeface="Oswald"/>
              </a:rPr>
              <a:t>порядок и </a:t>
            </a:r>
            <a:r>
              <a:rPr lang="ru" sz="2000" i="0" u="none" strike="noStrike" cap="none" dirty="0">
                <a:latin typeface="Oswald" panose="020B0604020202020204" charset="-52"/>
                <a:ea typeface="Oswald"/>
                <a:cs typeface="Oswald"/>
                <a:sym typeface="Oswald"/>
              </a:rPr>
              <a:t>форм</a:t>
            </a:r>
            <a:r>
              <a:rPr lang="ru" sz="2000" dirty="0">
                <a:latin typeface="Oswald" panose="020B0604020202020204" charset="-52"/>
                <a:ea typeface="Oswald"/>
                <a:cs typeface="Oswald"/>
                <a:sym typeface="Oswald"/>
              </a:rPr>
              <a:t>ы</a:t>
            </a:r>
            <a:r>
              <a:rPr lang="ru" sz="2000" i="0" u="none" strike="noStrike" cap="none" dirty="0">
                <a:latin typeface="Oswald" panose="020B0604020202020204" charset="-52"/>
                <a:ea typeface="Oswald"/>
                <a:cs typeface="Oswald"/>
                <a:sym typeface="Oswald"/>
              </a:rPr>
              <a:t> предоставления мер социальной защиты (поддержки) </a:t>
            </a:r>
            <a:r>
              <a:rPr lang="ru" sz="2000" dirty="0">
                <a:latin typeface="Oswald" panose="020B0604020202020204" charset="-52"/>
                <a:ea typeface="Oswald"/>
                <a:cs typeface="Oswald"/>
                <a:sym typeface="Oswald"/>
              </a:rPr>
              <a:t>в </a:t>
            </a:r>
            <a:r>
              <a:rPr lang="ru" sz="2000" i="0" u="none" strike="noStrike" cap="none" dirty="0">
                <a:latin typeface="Oswald" panose="020B0604020202020204" charset="-52"/>
                <a:ea typeface="Oswald"/>
                <a:cs typeface="Oswald"/>
                <a:sym typeface="Oswald"/>
              </a:rPr>
              <a:t>организациях сферы образования и молодежной политики Свердловской области</a:t>
            </a:r>
            <a:endParaRPr sz="2000" i="0" u="none" strike="noStrike" cap="none" dirty="0">
              <a:latin typeface="Oswald" panose="020B0604020202020204" charset="-52"/>
              <a:ea typeface="Oswald"/>
              <a:cs typeface="Oswald"/>
              <a:sym typeface="Oswald"/>
            </a:endParaRPr>
          </a:p>
          <a:p>
            <a:pPr lvl="0" algn="ctr"/>
            <a:r>
              <a:rPr lang="ru" sz="2000" dirty="0" smtClean="0">
                <a:latin typeface="Oswald" panose="020B0604020202020204" charset="-52"/>
                <a:ea typeface="Oswald"/>
                <a:cs typeface="Oswald"/>
                <a:sym typeface="Oswald"/>
              </a:rPr>
              <a:t>в</a:t>
            </a:r>
            <a:r>
              <a:rPr lang="ru-RU" sz="2000" dirty="0" smtClean="0">
                <a:latin typeface="Oswald" panose="020B0604020202020204" charset="-52"/>
                <a:ea typeface="Oswald"/>
                <a:cs typeface="Oswald"/>
                <a:sym typeface="Oswald"/>
              </a:rPr>
              <a:t> 2024/2025 </a:t>
            </a:r>
            <a:r>
              <a:rPr lang="ru-RU" sz="2000" dirty="0">
                <a:latin typeface="Oswald" panose="020B0604020202020204" charset="-52"/>
                <a:ea typeface="Oswald"/>
                <a:cs typeface="Oswald"/>
                <a:sym typeface="Oswald"/>
              </a:rPr>
              <a:t>учебном </a:t>
            </a:r>
            <a:r>
              <a:rPr lang="ru-RU" sz="2000" dirty="0" smtClean="0">
                <a:latin typeface="Oswald" panose="020B0604020202020204" charset="-52"/>
                <a:ea typeface="Oswald"/>
                <a:cs typeface="Oswald"/>
                <a:sym typeface="Oswald"/>
              </a:rPr>
              <a:t>году</a:t>
            </a:r>
            <a:endParaRPr lang="ru-RU" sz="2000" dirty="0">
              <a:latin typeface="Oswald" panose="020B0604020202020204" charset="-52"/>
              <a:ea typeface="Oswald"/>
              <a:cs typeface="Oswald"/>
              <a:sym typeface="Oswa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9" name="Google Shape;149;p2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0475</a:t>
            </a:r>
            <a:endParaRPr sz="1500" b="1" dirty="0">
              <a:latin typeface="Oswald"/>
              <a:ea typeface="Oswald"/>
              <a:cs typeface="Oswald"/>
              <a:sym typeface="Oswald"/>
            </a:endParaRPr>
          </a:p>
        </p:txBody>
      </p:sp>
      <p:graphicFrame>
        <p:nvGraphicFramePr>
          <p:cNvPr id="150" name="Google Shape;150;p22"/>
          <p:cNvGraphicFramePr/>
          <p:nvPr>
            <p:extLst>
              <p:ext uri="{D42A27DB-BD31-4B8C-83A1-F6EECF244321}">
                <p14:modId xmlns:p14="http://schemas.microsoft.com/office/powerpoint/2010/main" val="3156793461"/>
              </p:ext>
            </p:extLst>
          </p:nvPr>
        </p:nvGraphicFramePr>
        <p:xfrm>
          <a:off x="324888" y="1271770"/>
          <a:ext cx="8494225" cy="292593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26930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709425">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200" baseline="0" dirty="0">
                          <a:solidFill>
                            <a:schemeClr val="tx1"/>
                          </a:solidFill>
                          <a:latin typeface="Oswald"/>
                          <a:ea typeface="Oswald"/>
                          <a:cs typeface="Oswald"/>
                          <a:sym typeface="Oswald"/>
                        </a:rPr>
                        <a:t> служащих умерли оба родителя или единственный родитель</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Свидетельство о смерти обоих родителей или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236475">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Дети-сироты</a:t>
                      </a:r>
                      <a:endParaRPr sz="1200" dirty="0">
                        <a:latin typeface="Oswald"/>
                        <a:ea typeface="Oswald"/>
                        <a:cs typeface="Oswald"/>
                        <a:sym typeface="Oswald"/>
                      </a:endParaRPr>
                    </a:p>
                  </a:txBody>
                  <a:tcPr marL="91425" marR="91425" marT="91425" marB="91425"/>
                </a:tc>
                <a:tc rowSpan="3">
                  <a:txBody>
                    <a:bodyPr/>
                    <a:lstStyle/>
                    <a:p>
                      <a:pPr marL="89999" lvl="0" indent="-166199"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latin typeface="Oswald"/>
                        <a:ea typeface="Oswald"/>
                        <a:cs typeface="Oswald"/>
                        <a:sym typeface="Oswald"/>
                      </a:endParaRPr>
                    </a:p>
                    <a:p>
                      <a:pPr marL="89999" lvl="0" indent="-166199" algn="l" rtl="0">
                        <a:spcBef>
                          <a:spcPts val="0"/>
                        </a:spcBef>
                        <a:spcAft>
                          <a:spcPts val="0"/>
                        </a:spcAft>
                        <a:buSzPts val="1200"/>
                        <a:buFont typeface="Oswald"/>
                        <a:buChar char="●"/>
                      </a:pPr>
                      <a:r>
                        <a:rPr lang="ru" sz="120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latin typeface="Oswald"/>
                        <a:ea typeface="Oswald"/>
                        <a:cs typeface="Oswald"/>
                        <a:sym typeface="Oswald"/>
                      </a:endParaRPr>
                    </a:p>
                  </a:txBody>
                  <a:tcPr marL="180000" marR="91425" marT="91425" marB="91425"/>
                </a:tc>
                <a:extLst>
                  <a:ext uri="{0D108BD9-81ED-4DB2-BD59-A6C34878D82A}">
                    <a16:rowId xmlns:a16="http://schemas.microsoft.com/office/drawing/2014/main" val="10002"/>
                  </a:ext>
                </a:extLst>
              </a:tr>
              <a:tr h="236475">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 оставшиеся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35470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143;p21"/>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smtClean="0">
                <a:solidFill>
                  <a:srgbClr val="000000"/>
                </a:solidFill>
                <a:latin typeface="Oswald"/>
                <a:ea typeface="Oswald"/>
                <a:cs typeface="Oswald"/>
                <a:sym typeface="Oswald"/>
              </a:rPr>
              <a:t>Единовременное денежное пособие выпускникам</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6" name="Google Shape;156;p23"/>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60800" marR="0" lvl="0" indent="-319300" algn="just" rtl="0">
              <a:spcBef>
                <a:spcPts val="0"/>
              </a:spcBef>
              <a:spcAft>
                <a:spcPts val="0"/>
              </a:spcAft>
              <a:buClr>
                <a:schemeClr val="dk2"/>
              </a:buClr>
              <a:buSzPts val="1400"/>
              <a:buFont typeface="Oswald"/>
              <a:buChar char="●"/>
            </a:pPr>
            <a:r>
              <a:rPr lang="ru" dirty="0">
                <a:solidFill>
                  <a:schemeClr val="tx1"/>
                </a:solidFill>
                <a:latin typeface="Oswald"/>
                <a:ea typeface="Oswald"/>
                <a:cs typeface="Oswald"/>
                <a:sym typeface="Oswald"/>
              </a:rPr>
              <a:t>Постановление Правительства Свердловской Области от 27.02.2014 № 122-ПП </a:t>
            </a:r>
            <a:r>
              <a:rPr lang="ru" dirty="0" smtClean="0">
                <a:solidFill>
                  <a:schemeClr val="tx1"/>
                </a:solidFill>
                <a:latin typeface="Oswald"/>
                <a:ea typeface="Oswald"/>
                <a:cs typeface="Oswald"/>
                <a:sym typeface="Oswald"/>
              </a:rPr>
              <a:t>«Об </a:t>
            </a:r>
            <a:r>
              <a:rPr lang="ru" dirty="0">
                <a:solidFill>
                  <a:schemeClr val="tx1"/>
                </a:solidFill>
                <a:latin typeface="Oswald"/>
                <a:ea typeface="Oswald"/>
                <a:cs typeface="Oswald"/>
                <a:sym typeface="Oswald"/>
              </a:rPr>
              <a:t>утверждении Порядка назначения государственной академической стипендии и (или) государственной социальной </a:t>
            </a:r>
            <a:r>
              <a:rPr lang="ru" dirty="0" smtClean="0">
                <a:solidFill>
                  <a:schemeClr val="tx1"/>
                </a:solidFill>
                <a:latin typeface="Oswald"/>
                <a:ea typeface="Oswald"/>
                <a:cs typeface="Oswald"/>
                <a:sym typeface="Oswald"/>
              </a:rPr>
              <a:t>стипендии»</a:t>
            </a:r>
            <a:endParaRPr dirty="0">
              <a:solidFill>
                <a:schemeClr val="tx1"/>
              </a:solidFill>
              <a:latin typeface="Oswald"/>
              <a:ea typeface="Oswald"/>
              <a:cs typeface="Oswald"/>
              <a:sym typeface="Oswald"/>
            </a:endParaRPr>
          </a:p>
          <a:p>
            <a:pPr marL="457200" marR="0" lvl="0" indent="0" algn="just" rtl="0">
              <a:spcBef>
                <a:spcPts val="0"/>
              </a:spcBef>
              <a:spcAft>
                <a:spcPts val="0"/>
              </a:spcAft>
              <a:buNone/>
            </a:pPr>
            <a:endParaRPr dirty="0">
              <a:solidFill>
                <a:schemeClr val="tx1"/>
              </a:solidFill>
              <a:latin typeface="Oswald"/>
              <a:ea typeface="Oswald"/>
              <a:cs typeface="Oswald"/>
              <a:sym typeface="Oswald"/>
            </a:endParaRPr>
          </a:p>
          <a:p>
            <a:pPr marL="0" marR="0" lvl="0" indent="0" algn="ctr" rtl="0">
              <a:spcBef>
                <a:spcPts val="0"/>
              </a:spcBef>
              <a:spcAft>
                <a:spcPts val="0"/>
              </a:spcAft>
              <a:buNone/>
            </a:pPr>
            <a:endParaRPr dirty="0">
              <a:solidFill>
                <a:schemeClr val="tx1"/>
              </a:solidFill>
              <a:latin typeface="Oswald"/>
              <a:ea typeface="Oswald"/>
              <a:cs typeface="Oswald"/>
              <a:sym typeface="Oswald"/>
            </a:endParaRPr>
          </a:p>
          <a:p>
            <a:pPr marL="0" lvl="0" indent="0" algn="ctr" rtl="0">
              <a:spcBef>
                <a:spcPts val="0"/>
              </a:spcBef>
              <a:spcAft>
                <a:spcPts val="0"/>
              </a:spcAft>
              <a:buNone/>
            </a:pPr>
            <a:r>
              <a:rPr lang="ru" b="1" dirty="0">
                <a:solidFill>
                  <a:schemeClr val="tx1"/>
                </a:solidFill>
                <a:latin typeface="Oswald"/>
                <a:ea typeface="Oswald"/>
                <a:cs typeface="Oswald"/>
                <a:sym typeface="Oswald"/>
              </a:rPr>
              <a:t>Форма предоставления - денежная</a:t>
            </a:r>
            <a:endParaRPr b="1" dirty="0">
              <a:solidFill>
                <a:schemeClr val="tx1"/>
              </a:solidFill>
              <a:latin typeface="Oswald"/>
              <a:ea typeface="Oswald"/>
              <a:cs typeface="Oswald"/>
              <a:sym typeface="Oswald"/>
            </a:endParaRPr>
          </a:p>
          <a:p>
            <a:pPr marL="0" lvl="0" indent="0" algn="ctr" rtl="0">
              <a:spcBef>
                <a:spcPts val="0"/>
              </a:spcBef>
              <a:spcAft>
                <a:spcPts val="0"/>
              </a:spcAft>
              <a:buNone/>
            </a:pPr>
            <a:endParaRPr b="1" dirty="0">
              <a:solidFill>
                <a:schemeClr val="tx1"/>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dirty="0">
                <a:solidFill>
                  <a:schemeClr val="tx1"/>
                </a:solidFill>
                <a:latin typeface="Oswald"/>
                <a:ea typeface="Oswald"/>
                <a:cs typeface="Oswald"/>
                <a:sym typeface="Oswald"/>
              </a:rPr>
              <a:t>Размер стипендии </a:t>
            </a:r>
            <a:r>
              <a:rPr lang="ru" dirty="0" smtClean="0">
                <a:solidFill>
                  <a:srgbClr val="7030A0"/>
                </a:solidFill>
                <a:latin typeface="Oswald"/>
                <a:ea typeface="Oswald"/>
                <a:cs typeface="Oswald"/>
                <a:sym typeface="Oswald"/>
              </a:rPr>
              <a:t>........</a:t>
            </a:r>
            <a:r>
              <a:rPr lang="ru" dirty="0" smtClean="0">
                <a:solidFill>
                  <a:schemeClr val="tx1"/>
                </a:solidFill>
                <a:latin typeface="Oswald"/>
                <a:ea typeface="Oswald"/>
                <a:cs typeface="Oswald"/>
                <a:sym typeface="Oswald"/>
              </a:rPr>
              <a:t>руб</a:t>
            </a:r>
            <a:r>
              <a:rPr lang="ru" dirty="0">
                <a:solidFill>
                  <a:schemeClr val="tx1"/>
                </a:solidFill>
                <a:latin typeface="Oswald"/>
                <a:ea typeface="Oswald"/>
                <a:cs typeface="Oswald"/>
                <a:sym typeface="Oswald"/>
              </a:rPr>
              <a:t>. в месяц (по состоянию на </a:t>
            </a:r>
            <a:r>
              <a:rPr lang="ru" dirty="0" smtClean="0">
                <a:solidFill>
                  <a:schemeClr val="tx1"/>
                </a:solidFill>
                <a:latin typeface="Oswald"/>
                <a:ea typeface="Oswald"/>
                <a:cs typeface="Oswald"/>
                <a:sym typeface="Oswald"/>
              </a:rPr>
              <a:t>01.09.2024, </a:t>
            </a:r>
            <a:r>
              <a:rPr lang="ru" dirty="0">
                <a:solidFill>
                  <a:schemeClr val="tx1"/>
                </a:solidFill>
                <a:latin typeface="Oswald"/>
                <a:ea typeface="Oswald"/>
                <a:cs typeface="Oswald"/>
                <a:sym typeface="Oswald"/>
              </a:rPr>
              <a:t>с учетом районного коэффициента)</a:t>
            </a:r>
            <a:endParaRPr dirty="0">
              <a:solidFill>
                <a:schemeClr val="tx1"/>
              </a:solidFill>
              <a:latin typeface="Oswald"/>
              <a:ea typeface="Oswald"/>
              <a:cs typeface="Oswald"/>
              <a:sym typeface="Oswald"/>
            </a:endParaRPr>
          </a:p>
          <a:p>
            <a:pPr marL="0" lvl="0" indent="0" algn="ctr" rtl="0">
              <a:spcBef>
                <a:spcPts val="0"/>
              </a:spcBef>
              <a:spcAft>
                <a:spcPts val="0"/>
              </a:spcAft>
              <a:buNone/>
            </a:pPr>
            <a:endParaRPr lang="ru" b="1" dirty="0">
              <a:solidFill>
                <a:schemeClr val="tx1"/>
              </a:solidFill>
              <a:highlight>
                <a:schemeClr val="lt2"/>
              </a:highlight>
              <a:latin typeface="Oswald"/>
              <a:ea typeface="Oswald"/>
              <a:cs typeface="Oswald"/>
              <a:sym typeface="Oswald"/>
            </a:endParaRPr>
          </a:p>
          <a:p>
            <a:pPr marL="0" lvl="0" indent="0" algn="ctr" rtl="0">
              <a:spcBef>
                <a:spcPts val="0"/>
              </a:spcBef>
              <a:spcAft>
                <a:spcPts val="0"/>
              </a:spcAft>
              <a:buNone/>
            </a:pPr>
            <a:r>
              <a:rPr lang="ru" b="1" dirty="0">
                <a:solidFill>
                  <a:schemeClr val="tx1"/>
                </a:solidFill>
                <a:highlight>
                  <a:schemeClr val="lt2"/>
                </a:highlight>
                <a:latin typeface="Oswald"/>
                <a:ea typeface="Oswald"/>
                <a:cs typeface="Oswald"/>
                <a:sym typeface="Oswald"/>
              </a:rPr>
              <a:t>Периодичность выплаты</a:t>
            </a:r>
            <a:endParaRPr b="1" dirty="0">
              <a:solidFill>
                <a:schemeClr val="tx1"/>
              </a:solidFill>
              <a:highlight>
                <a:schemeClr val="lt2"/>
              </a:highlight>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Ежемесячно</a:t>
            </a:r>
            <a:endParaRPr sz="500" dirty="0">
              <a:solidFill>
                <a:schemeClr val="tx1"/>
              </a:solidFill>
              <a:highlight>
                <a:srgbClr val="FF0000"/>
              </a:highlight>
              <a:latin typeface="Oswald"/>
              <a:ea typeface="Oswald"/>
              <a:cs typeface="Oswald"/>
              <a:sym typeface="Oswald"/>
            </a:endParaRPr>
          </a:p>
        </p:txBody>
      </p:sp>
      <p:sp>
        <p:nvSpPr>
          <p:cNvPr id="7" name="Google Shape;148;p22"/>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dirty="0" smtClean="0">
                <a:solidFill>
                  <a:srgbClr val="000000"/>
                </a:solidFill>
                <a:latin typeface="Oswald"/>
                <a:ea typeface="Oswald"/>
                <a:cs typeface="Oswald"/>
                <a:sym typeface="Oswald"/>
              </a:rPr>
              <a:t>Выплата государственной социальной стипендии</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8" name="Google Shape;149;p2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a:t>
            </a:r>
            <a:r>
              <a:rPr lang="ru" sz="1500" b="1" dirty="0" smtClean="0">
                <a:latin typeface="Oswald"/>
                <a:ea typeface="Oswald"/>
                <a:cs typeface="Oswald"/>
                <a:sym typeface="Oswald"/>
              </a:rPr>
              <a:t>04</a:t>
            </a:r>
            <a:r>
              <a:rPr lang="en-US" sz="1500" b="1" dirty="0" smtClean="0">
                <a:latin typeface="Oswald"/>
                <a:ea typeface="Oswald"/>
                <a:cs typeface="Oswald"/>
                <a:sym typeface="Oswald"/>
              </a:rPr>
              <a:t>8</a:t>
            </a:r>
            <a:r>
              <a:rPr lang="ru" sz="1500" b="1" dirty="0" smtClean="0">
                <a:latin typeface="Oswald"/>
                <a:ea typeface="Oswald"/>
                <a:cs typeface="Oswald"/>
                <a:sym typeface="Oswald"/>
              </a:rPr>
              <a:t>5</a:t>
            </a:r>
            <a:endParaRPr sz="1500" b="1" dirty="0">
              <a:latin typeface="Oswald"/>
              <a:ea typeface="Oswald"/>
              <a:cs typeface="Oswald"/>
              <a:sym typeface="Oswa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graphicFrame>
        <p:nvGraphicFramePr>
          <p:cNvPr id="163" name="Google Shape;163;p24"/>
          <p:cNvGraphicFramePr/>
          <p:nvPr>
            <p:extLst>
              <p:ext uri="{D42A27DB-BD31-4B8C-83A1-F6EECF244321}">
                <p14:modId xmlns:p14="http://schemas.microsoft.com/office/powerpoint/2010/main" val="442774998"/>
              </p:ext>
            </p:extLst>
          </p:nvPr>
        </p:nvGraphicFramePr>
        <p:xfrm>
          <a:off x="233448" y="1195300"/>
          <a:ext cx="8494225" cy="3703260"/>
        </p:xfrm>
        <a:graphic>
          <a:graphicData uri="http://schemas.openxmlformats.org/drawingml/2006/table">
            <a:tbl>
              <a:tblPr>
                <a:noFill/>
                <a:tableStyleId>{BF4A3D39-4975-46BA-BE83-8B02B6239DEE}</a:tableStyleId>
              </a:tblPr>
              <a:tblGrid>
                <a:gridCol w="5512925">
                  <a:extLst>
                    <a:ext uri="{9D8B030D-6E8A-4147-A177-3AD203B41FA5}">
                      <a16:colId xmlns:a16="http://schemas.microsoft.com/office/drawing/2014/main" val="20000"/>
                    </a:ext>
                  </a:extLst>
                </a:gridCol>
                <a:gridCol w="2981300">
                  <a:extLst>
                    <a:ext uri="{9D8B030D-6E8A-4147-A177-3AD203B41FA5}">
                      <a16:colId xmlns:a16="http://schemas.microsoft.com/office/drawing/2014/main" val="20001"/>
                    </a:ext>
                  </a:extLst>
                </a:gridCol>
              </a:tblGrid>
              <a:tr h="34800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335900">
                <a:tc>
                  <a:txBody>
                    <a:bodyPr/>
                    <a:lstStyle/>
                    <a:p>
                      <a:pPr marL="179999" lvl="0" indent="-159424" algn="l" defTabSz="342900" rtl="0" eaLnBrk="1" latinLnBrk="0" hangingPunct="1">
                        <a:spcBef>
                          <a:spcPts val="0"/>
                        </a:spcBef>
                        <a:spcAft>
                          <a:spcPts val="0"/>
                        </a:spcAft>
                        <a:buSzPts val="1150"/>
                        <a:buFont typeface="Oswald"/>
                        <a:buChar char="●"/>
                      </a:pPr>
                      <a:r>
                        <a:rPr lang="ru" sz="1150" kern="1200" dirty="0">
                          <a:solidFill>
                            <a:srgbClr val="000000"/>
                          </a:solidFill>
                          <a:latin typeface="Oswald"/>
                          <a:ea typeface="Oswald"/>
                          <a:cs typeface="Oswald"/>
                          <a:sym typeface="Oswald"/>
                        </a:rPr>
                        <a:t>Дети-сироты и дети, оставшиеся без попечения родителей </a:t>
                      </a:r>
                      <a:endParaRPr sz="1150" kern="1200" dirty="0">
                        <a:solidFill>
                          <a:srgbClr val="000000"/>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Лица из числа детей-сирот и детей, оставшихся без попечения родителей</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Лица, потерявшие в период обучения обоих родителей или единственного родителя</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Дети-инвалиды</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Инвалиды I и II групп,</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Инвалиды с детства</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Подвергшимся воздействию радиации вследствие катастрофы на Чернобыльской АЭС и иных радиационных катастроф, вследствие ядерных испытаний на Семипалатинском полигоне</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Являющимися инвалидами вследствие военной травмы или заболевания, полученных в период прохождения военной службы, и ветеранами боевых действий</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Из числа граждан, проходивших в течение не менее трех лет военную службу по контракту на воинских должностях, подлежащих замещению солдатами, матросами, сержантами, старшинами, и уволенных с военной службы по основаниям, предусмотренным подпунктами </a:t>
                      </a:r>
                      <a:r>
                        <a:rPr lang="ru" sz="1150" dirty="0" smtClean="0">
                          <a:latin typeface="Oswald"/>
                          <a:ea typeface="Oswald"/>
                          <a:cs typeface="Oswald"/>
                          <a:sym typeface="Oswald"/>
                        </a:rPr>
                        <a:t>«б» </a:t>
                      </a:r>
                      <a:r>
                        <a:rPr lang="ru" sz="1150" dirty="0">
                          <a:latin typeface="Oswald"/>
                          <a:ea typeface="Oswald"/>
                          <a:cs typeface="Oswald"/>
                          <a:sym typeface="Oswald"/>
                        </a:rPr>
                        <a:t>- </a:t>
                      </a:r>
                      <a:r>
                        <a:rPr lang="ru" sz="1150" dirty="0" smtClean="0">
                          <a:latin typeface="Oswald"/>
                          <a:ea typeface="Oswald"/>
                          <a:cs typeface="Oswald"/>
                          <a:sym typeface="Oswald"/>
                        </a:rPr>
                        <a:t>«г» </a:t>
                      </a:r>
                      <a:r>
                        <a:rPr lang="ru" sz="1150" dirty="0">
                          <a:latin typeface="Oswald"/>
                          <a:ea typeface="Oswald"/>
                          <a:cs typeface="Oswald"/>
                          <a:sym typeface="Oswald"/>
                        </a:rPr>
                        <a:t>пункта 1, подпунктом </a:t>
                      </a:r>
                      <a:r>
                        <a:rPr lang="ru" sz="1150" dirty="0" smtClean="0">
                          <a:latin typeface="Oswald"/>
                          <a:ea typeface="Oswald"/>
                          <a:cs typeface="Oswald"/>
                          <a:sym typeface="Oswald"/>
                        </a:rPr>
                        <a:t>«а» </a:t>
                      </a:r>
                      <a:r>
                        <a:rPr lang="ru" sz="1150" dirty="0">
                          <a:latin typeface="Oswald"/>
                          <a:ea typeface="Oswald"/>
                          <a:cs typeface="Oswald"/>
                          <a:sym typeface="Oswald"/>
                        </a:rPr>
                        <a:t>пункта 2 и подпунктами </a:t>
                      </a:r>
                      <a:r>
                        <a:rPr lang="ru" sz="1150" dirty="0" smtClean="0">
                          <a:latin typeface="Oswald"/>
                          <a:ea typeface="Oswald"/>
                          <a:cs typeface="Oswald"/>
                          <a:sym typeface="Oswald"/>
                        </a:rPr>
                        <a:t>«а» </a:t>
                      </a:r>
                      <a:r>
                        <a:rPr lang="ru" sz="1150" dirty="0">
                          <a:latin typeface="Oswald"/>
                          <a:ea typeface="Oswald"/>
                          <a:cs typeface="Oswald"/>
                          <a:sym typeface="Oswald"/>
                        </a:rPr>
                        <a:t>- </a:t>
                      </a:r>
                      <a:r>
                        <a:rPr lang="ru" sz="1150" dirty="0" smtClean="0">
                          <a:latin typeface="Oswald"/>
                          <a:ea typeface="Oswald"/>
                          <a:cs typeface="Oswald"/>
                          <a:sym typeface="Oswald"/>
                        </a:rPr>
                        <a:t>«в» </a:t>
                      </a:r>
                      <a:r>
                        <a:rPr lang="ru" sz="1150" dirty="0">
                          <a:latin typeface="Oswald"/>
                          <a:ea typeface="Oswald"/>
                          <a:cs typeface="Oswald"/>
                          <a:sym typeface="Oswald"/>
                        </a:rPr>
                        <a:t>пункта 3 статьи 51 Федерального закона от 28 марта 1998 года N 53-ФЗ </a:t>
                      </a:r>
                      <a:r>
                        <a:rPr lang="ru" sz="1150" dirty="0" smtClean="0">
                          <a:latin typeface="Oswald"/>
                          <a:ea typeface="Oswald"/>
                          <a:cs typeface="Oswald"/>
                          <a:sym typeface="Oswald"/>
                        </a:rPr>
                        <a:t>«О </a:t>
                      </a:r>
                      <a:r>
                        <a:rPr lang="ru" sz="1150" dirty="0">
                          <a:latin typeface="Oswald"/>
                          <a:ea typeface="Oswald"/>
                          <a:cs typeface="Oswald"/>
                          <a:sym typeface="Oswald"/>
                        </a:rPr>
                        <a:t>воинской обязанности и военной </a:t>
                      </a:r>
                      <a:r>
                        <a:rPr lang="ru" sz="1150" dirty="0" smtClean="0">
                          <a:latin typeface="Oswald"/>
                          <a:ea typeface="Oswald"/>
                          <a:cs typeface="Oswald"/>
                          <a:sym typeface="Oswald"/>
                        </a:rPr>
                        <a:t>службе»</a:t>
                      </a:r>
                      <a:endParaRPr sz="1150" dirty="0">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Получившие</a:t>
                      </a:r>
                      <a:r>
                        <a:rPr lang="ru" sz="1150" baseline="0" dirty="0">
                          <a:latin typeface="Oswald"/>
                          <a:ea typeface="Oswald"/>
                          <a:cs typeface="Oswald"/>
                          <a:sym typeface="Oswald"/>
                        </a:rPr>
                        <a:t> </a:t>
                      </a:r>
                      <a:r>
                        <a:rPr lang="ru" sz="1150" dirty="0">
                          <a:latin typeface="Oswald"/>
                          <a:ea typeface="Oswald"/>
                          <a:cs typeface="Oswald"/>
                          <a:sym typeface="Oswald"/>
                        </a:rPr>
                        <a:t>государственную социальную помощь</a:t>
                      </a:r>
                      <a:endParaRPr sz="1150" dirty="0">
                        <a:latin typeface="Oswald"/>
                        <a:ea typeface="Oswald"/>
                        <a:cs typeface="Oswald"/>
                        <a:sym typeface="Oswald"/>
                      </a:endParaRPr>
                    </a:p>
                  </a:txBody>
                  <a:tcPr marL="91425" marR="91425" marT="91425" marB="91425"/>
                </a:tc>
                <a:tc>
                  <a:txBody>
                    <a:bodyPr/>
                    <a:lstStyle/>
                    <a:p>
                      <a:pPr marL="179999" lvl="0" indent="-158750" algn="l" rtl="0">
                        <a:spcBef>
                          <a:spcPts val="0"/>
                        </a:spcBef>
                        <a:spcAft>
                          <a:spcPts val="0"/>
                        </a:spcAft>
                        <a:buSzPts val="1150"/>
                        <a:buFont typeface="Oswald"/>
                        <a:buChar char="●"/>
                      </a:pPr>
                      <a:r>
                        <a:rPr lang="ru" sz="1150" dirty="0">
                          <a:latin typeface="Oswald"/>
                          <a:ea typeface="Oswald"/>
                          <a:cs typeface="Oswald"/>
                          <a:sym typeface="Oswald"/>
                        </a:rPr>
                        <a:t>Подача заявления руководителю образовательной организации</a:t>
                      </a:r>
                      <a:endParaRPr sz="1150" dirty="0">
                        <a:latin typeface="Oswald"/>
                        <a:ea typeface="Oswald"/>
                        <a:cs typeface="Oswald"/>
                        <a:sym typeface="Oswald"/>
                      </a:endParaRPr>
                    </a:p>
                    <a:p>
                      <a:pPr marL="179999" lvl="0" indent="-158750" algn="l" rtl="0">
                        <a:spcBef>
                          <a:spcPts val="0"/>
                        </a:spcBef>
                        <a:spcAft>
                          <a:spcPts val="0"/>
                        </a:spcAft>
                        <a:buSzPts val="1150"/>
                        <a:buFont typeface="Oswald"/>
                        <a:buChar char="●"/>
                      </a:pPr>
                      <a:r>
                        <a:rPr lang="ru" sz="1150" dirty="0">
                          <a:latin typeface="Oswald"/>
                          <a:ea typeface="Oswald"/>
                          <a:cs typeface="Oswald"/>
                          <a:sym typeface="Oswald"/>
                        </a:rPr>
                        <a:t>Документы, подтверждающий соответствие одной из категорий граждан, определенных частью 5 статьи 36 Федерального закона от 29 декабря 2012 года N 273-ФЗ </a:t>
                      </a:r>
                      <a:r>
                        <a:rPr lang="ru" sz="1150" dirty="0" smtClean="0">
                          <a:latin typeface="Oswald"/>
                          <a:ea typeface="Oswald"/>
                          <a:cs typeface="Oswald"/>
                          <a:sym typeface="Oswald"/>
                        </a:rPr>
                        <a:t>«Об </a:t>
                      </a:r>
                      <a:r>
                        <a:rPr lang="ru" sz="1150" dirty="0">
                          <a:latin typeface="Oswald"/>
                          <a:ea typeface="Oswald"/>
                          <a:cs typeface="Oswald"/>
                          <a:sym typeface="Oswald"/>
                        </a:rPr>
                        <a:t>образовании в Российской </a:t>
                      </a:r>
                      <a:r>
                        <a:rPr lang="ru" sz="1150" dirty="0" smtClean="0">
                          <a:latin typeface="Oswald"/>
                          <a:ea typeface="Oswald"/>
                          <a:cs typeface="Oswald"/>
                          <a:sym typeface="Oswald"/>
                        </a:rPr>
                        <a:t>Федерации»</a:t>
                      </a:r>
                      <a:endParaRPr sz="115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148;p22"/>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dirty="0">
                <a:solidFill>
                  <a:srgbClr val="000000"/>
                </a:solidFill>
                <a:latin typeface="Oswald"/>
                <a:ea typeface="Oswald"/>
                <a:cs typeface="Oswald"/>
                <a:sym typeface="Oswald"/>
              </a:rPr>
              <a:t>ВЫПЛАТА ГОСУДАРСТВЕННОЙ СОЦИАЛЬНОЙ СТИПЕНДИИ</a:t>
            </a:r>
            <a:endParaRPr lang="ru-RU" sz="12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7" name="Google Shape;149;p2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a:t>
            </a:r>
            <a:r>
              <a:rPr lang="ru" sz="1500" b="1" dirty="0" smtClean="0">
                <a:latin typeface="Oswald"/>
                <a:ea typeface="Oswald"/>
                <a:cs typeface="Oswald"/>
                <a:sym typeface="Oswald"/>
              </a:rPr>
              <a:t>04</a:t>
            </a:r>
            <a:r>
              <a:rPr lang="en-US" sz="1500" b="1" dirty="0" smtClean="0">
                <a:latin typeface="Oswald"/>
                <a:ea typeface="Oswald"/>
                <a:cs typeface="Oswald"/>
                <a:sym typeface="Oswald"/>
              </a:rPr>
              <a:t>8</a:t>
            </a:r>
            <a:r>
              <a:rPr lang="ru" sz="1500" b="1" dirty="0" smtClean="0">
                <a:latin typeface="Oswald"/>
                <a:ea typeface="Oswald"/>
                <a:cs typeface="Oswald"/>
                <a:sym typeface="Oswald"/>
              </a:rPr>
              <a:t>5</a:t>
            </a:r>
            <a:endParaRPr sz="1500" b="1" dirty="0">
              <a:latin typeface="Oswald"/>
              <a:ea typeface="Oswald"/>
              <a:cs typeface="Oswald"/>
              <a:sym typeface="Oswa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5"/>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300" cap="all" dirty="0">
                <a:solidFill>
                  <a:srgbClr val="000000"/>
                </a:solidFill>
                <a:latin typeface="Oswald"/>
                <a:ea typeface="Oswald"/>
                <a:cs typeface="Oswald"/>
                <a:sym typeface="Oswald"/>
              </a:rPr>
              <a:t>К</a:t>
            </a:r>
            <a:r>
              <a:rPr lang="ru-RU" sz="1300" cap="all" dirty="0" smtClean="0">
                <a:solidFill>
                  <a:srgbClr val="000000"/>
                </a:solidFill>
                <a:latin typeface="Oswald"/>
                <a:ea typeface="Oswald"/>
                <a:cs typeface="Oswald"/>
                <a:sym typeface="Oswald"/>
              </a:rPr>
              <a:t>омпенсация стоимости проезда на общественном транспорте (городском (кроме такси) и в автобусах пригородных и внутрирайонных маршрутов)</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170" name="Google Shape;170;p25"/>
          <p:cNvSpPr/>
          <p:nvPr/>
        </p:nvSpPr>
        <p:spPr>
          <a:xfrm>
            <a:off x="534800" y="123475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57200" lvl="0" indent="-311150" algn="just">
              <a:buClr>
                <a:schemeClr val="dk2"/>
              </a:buClr>
              <a:buSzPts val="1300"/>
              <a:buFont typeface="Oswald"/>
              <a:buChar char="●"/>
            </a:pPr>
            <a:r>
              <a:rPr lang="ru" sz="1300" dirty="0">
                <a:solidFill>
                  <a:schemeClr val="tx1"/>
                </a:solidFill>
                <a:latin typeface="Oswald"/>
                <a:ea typeface="Oswald"/>
                <a:cs typeface="Oswald"/>
                <a:sym typeface="Oswald"/>
              </a:rPr>
              <a:t>Постановление Правительства Свердловской области от 22.06.2017 № 428-ПП </a:t>
            </a:r>
            <a:r>
              <a:rPr lang="ru" sz="1300" dirty="0" smtClean="0">
                <a:solidFill>
                  <a:schemeClr val="tx1"/>
                </a:solidFill>
                <a:latin typeface="Oswald"/>
                <a:ea typeface="Oswald"/>
                <a:cs typeface="Oswald"/>
                <a:sym typeface="Oswald"/>
              </a:rPr>
              <a:t>«Об </a:t>
            </a:r>
            <a:r>
              <a:rPr lang="ru" sz="1300" dirty="0">
                <a:solidFill>
                  <a:schemeClr val="tx1"/>
                </a:solidFill>
                <a:latin typeface="Oswald"/>
                <a:ea typeface="Oswald"/>
                <a:cs typeface="Oswald"/>
                <a:sym typeface="Oswald"/>
              </a:rPr>
              <a:t>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a:t>
            </a:r>
            <a:r>
              <a:rPr lang="ru" sz="1300" dirty="0" smtClean="0">
                <a:solidFill>
                  <a:schemeClr val="tx1"/>
                </a:solidFill>
                <a:latin typeface="Oswald"/>
                <a:ea typeface="Oswald"/>
                <a:cs typeface="Oswald"/>
                <a:sym typeface="Oswald"/>
              </a:rPr>
              <a:t>учебы»</a:t>
            </a:r>
            <a:endParaRPr sz="1300" dirty="0">
              <a:solidFill>
                <a:schemeClr val="tx1"/>
              </a:solidFill>
              <a:latin typeface="Oswald"/>
              <a:ea typeface="Oswald"/>
              <a:cs typeface="Oswald"/>
              <a:sym typeface="Oswald"/>
            </a:endParaRPr>
          </a:p>
          <a:p>
            <a:pPr marL="457200" lvl="0" indent="0" algn="ctr"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предоставления - денежная</a:t>
            </a:r>
            <a:endParaRPr sz="1300" b="1" dirty="0">
              <a:solidFill>
                <a:schemeClr val="tx1"/>
              </a:solidFill>
              <a:latin typeface="Oswald"/>
              <a:ea typeface="Oswald"/>
              <a:cs typeface="Oswald"/>
              <a:sym typeface="Oswald"/>
            </a:endParaRPr>
          </a:p>
          <a:p>
            <a:pPr marL="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Размер пособия исчисляется исходя из стоимости ежемесячного проезда в соответствующем муниципальном образовании, расположенном на территории Свердловской области</a:t>
            </a:r>
            <a:endParaRPr sz="1300" dirty="0">
              <a:solidFill>
                <a:schemeClr val="tx1"/>
              </a:solidFill>
              <a:latin typeface="Oswald"/>
              <a:ea typeface="Oswald"/>
              <a:cs typeface="Oswald"/>
              <a:sym typeface="Oswald"/>
            </a:endParaRPr>
          </a:p>
          <a:p>
            <a:pPr marL="9144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Периодичность выплаты</a:t>
            </a:r>
            <a:endParaRPr sz="1300" b="1" dirty="0">
              <a:solidFill>
                <a:schemeClr val="tx1"/>
              </a:solidFill>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Ежемесячно</a:t>
            </a:r>
            <a:endParaRPr sz="1300" dirty="0">
              <a:solidFill>
                <a:schemeClr val="tx1"/>
              </a:solidFill>
              <a:latin typeface="Oswald"/>
              <a:ea typeface="Oswald"/>
              <a:cs typeface="Oswald"/>
              <a:sym typeface="Oswald"/>
            </a:endParaRPr>
          </a:p>
        </p:txBody>
      </p:sp>
      <p:sp>
        <p:nvSpPr>
          <p:cNvPr id="171" name="Google Shape;171;p25"/>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0552</a:t>
            </a:r>
            <a:endParaRPr sz="1500" b="1" dirty="0">
              <a:latin typeface="Oswald"/>
              <a:ea typeface="Oswald"/>
              <a:cs typeface="Oswald"/>
              <a:sym typeface="Oswa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6"/>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300" dirty="0">
                <a:solidFill>
                  <a:srgbClr val="000000"/>
                </a:solidFill>
                <a:latin typeface="Oswald"/>
                <a:ea typeface="Oswald"/>
                <a:cs typeface="Oswald"/>
                <a:sym typeface="Oswald"/>
              </a:rPr>
              <a:t>КОМПЕНСАЦИЯ СТОИМОСТИ ПРОЕЗДА НА ОБЩЕСТВЕННОМ ТРАНСПОРТЕ (ГОРОДСКОМ) (КРОМЕ ТАКСИ) И В АВТОБУСАХ ПРИГОРОДНЫХ И ВНУТРИРАЙОННЫХ МАРШРУТОВ)</a:t>
            </a:r>
            <a:endParaRPr sz="12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177" name="Google Shape;177;p26"/>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0552</a:t>
            </a:r>
            <a:endParaRPr sz="1500" b="1" dirty="0">
              <a:latin typeface="Oswald"/>
              <a:ea typeface="Oswald"/>
              <a:cs typeface="Oswald"/>
              <a:sym typeface="Oswald"/>
            </a:endParaRPr>
          </a:p>
        </p:txBody>
      </p:sp>
      <p:graphicFrame>
        <p:nvGraphicFramePr>
          <p:cNvPr id="178" name="Google Shape;178;p26"/>
          <p:cNvGraphicFramePr/>
          <p:nvPr>
            <p:extLst>
              <p:ext uri="{D42A27DB-BD31-4B8C-83A1-F6EECF244321}">
                <p14:modId xmlns:p14="http://schemas.microsoft.com/office/powerpoint/2010/main" val="1278959493"/>
              </p:ext>
            </p:extLst>
          </p:nvPr>
        </p:nvGraphicFramePr>
        <p:xfrm>
          <a:off x="324888" y="1271768"/>
          <a:ext cx="8494225" cy="2442230"/>
        </p:xfrm>
        <a:graphic>
          <a:graphicData uri="http://schemas.openxmlformats.org/drawingml/2006/table">
            <a:tbl>
              <a:tblPr>
                <a:noFill/>
                <a:tableStyleId>{BF4A3D39-4975-46BA-BE83-8B02B6239DEE}</a:tableStyleId>
              </a:tblPr>
              <a:tblGrid>
                <a:gridCol w="4836325">
                  <a:extLst>
                    <a:ext uri="{9D8B030D-6E8A-4147-A177-3AD203B41FA5}">
                      <a16:colId xmlns:a16="http://schemas.microsoft.com/office/drawing/2014/main" val="20000"/>
                    </a:ext>
                  </a:extLst>
                </a:gridCol>
                <a:gridCol w="3657900">
                  <a:extLst>
                    <a:ext uri="{9D8B030D-6E8A-4147-A177-3AD203B41FA5}">
                      <a16:colId xmlns:a16="http://schemas.microsoft.com/office/drawing/2014/main" val="20001"/>
                    </a:ext>
                  </a:extLst>
                </a:gridCol>
              </a:tblGrid>
              <a:tr h="440893">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809921">
                <a:tc>
                  <a:txBody>
                    <a:bodyPr/>
                    <a:lstStyle/>
                    <a:p>
                      <a:pPr marL="179999" marR="0" lvl="0" indent="-159424" algn="l" defTabSz="342900" rtl="0" eaLnBrk="1" fontAlgn="auto" latinLnBrk="0" hangingPunct="1">
                        <a:lnSpc>
                          <a:spcPct val="100000"/>
                        </a:lnSpc>
                        <a:spcBef>
                          <a:spcPts val="0"/>
                        </a:spcBef>
                        <a:spcAft>
                          <a:spcPts val="0"/>
                        </a:spcAft>
                        <a:buClrTx/>
                        <a:buSzPts val="1150"/>
                        <a:buFont typeface="Oswald"/>
                        <a:buChar char="●"/>
                        <a:tabLst/>
                        <a:defRPr/>
                      </a:pPr>
                      <a:r>
                        <a:rPr lang="ru-RU" sz="1100" dirty="0">
                          <a:solidFill>
                            <a:schemeClr val="tx1"/>
                          </a:solidFill>
                          <a:latin typeface="Oswald"/>
                          <a:ea typeface="Oswald"/>
                          <a:cs typeface="Oswald"/>
                          <a:sym typeface="Oswald"/>
                        </a:rPr>
                        <a:t>Лица в возрасте от 18 лет до 23 лет, у которых в период их обучения по основным профессиональным</a:t>
                      </a:r>
                      <a:r>
                        <a:rPr lang="ru-RU" sz="1100" baseline="0" dirty="0">
                          <a:solidFill>
                            <a:schemeClr val="tx1"/>
                          </a:solidFill>
                          <a:latin typeface="Oswald"/>
                          <a:ea typeface="Oswald"/>
                          <a:cs typeface="Oswald"/>
                          <a:sym typeface="Oswald"/>
                        </a:rPr>
                        <a:t> образовательным программам и (или)</a:t>
                      </a:r>
                      <a:r>
                        <a:rPr lang="ru-RU" sz="1100" dirty="0">
                          <a:solidFill>
                            <a:schemeClr val="tx1"/>
                          </a:solidFill>
                          <a:latin typeface="Oswald"/>
                          <a:ea typeface="Oswald"/>
                          <a:cs typeface="Oswald"/>
                          <a:sym typeface="Oswald"/>
                        </a:rPr>
                        <a:t>  по программам</a:t>
                      </a:r>
                      <a:r>
                        <a:rPr lang="ru-RU" sz="1100" baseline="0" dirty="0">
                          <a:solidFill>
                            <a:schemeClr val="tx1"/>
                          </a:solidFill>
                          <a:latin typeface="Oswald"/>
                          <a:ea typeface="Oswald"/>
                          <a:cs typeface="Oswald"/>
                          <a:sym typeface="Oswald"/>
                        </a:rPr>
                        <a:t> профессиональной подготовки по профессиям  рабочих, должностям служащих умерли оба родителя или единственный родитель</a:t>
                      </a:r>
                      <a:endParaRPr sz="1150" dirty="0">
                        <a:solidFill>
                          <a:schemeClr val="tx1"/>
                        </a:solidFill>
                        <a:latin typeface="Oswald"/>
                        <a:ea typeface="Oswald"/>
                        <a:cs typeface="Oswald"/>
                        <a:sym typeface="Oswald"/>
                      </a:endParaRPr>
                    </a:p>
                  </a:txBody>
                  <a:tcPr marL="91425" marR="91425" marT="91425" marB="91425"/>
                </a:tc>
                <a:tc rowSpan="4">
                  <a:txBody>
                    <a:bodyPr/>
                    <a:lstStyle/>
                    <a:p>
                      <a:pPr marL="179999" lvl="0" indent="-159424" algn="l" defTabSz="342900" rtl="0" eaLnBrk="1" latinLnBrk="0" hangingPunct="1">
                        <a:spcBef>
                          <a:spcPts val="0"/>
                        </a:spcBef>
                        <a:spcAft>
                          <a:spcPts val="0"/>
                        </a:spcAft>
                        <a:buSzPts val="1150"/>
                        <a:buFont typeface="Oswald"/>
                        <a:buChar char="●"/>
                      </a:pPr>
                      <a:r>
                        <a:rPr lang="ru" sz="1150" kern="1200" dirty="0">
                          <a:solidFill>
                            <a:srgbClr val="000000"/>
                          </a:solidFill>
                          <a:latin typeface="Oswald"/>
                          <a:ea typeface="Oswald"/>
                          <a:cs typeface="Oswald"/>
                          <a:sym typeface="Oswald"/>
                        </a:rPr>
                        <a:t>Подача заявления руководителю образовательной организации</a:t>
                      </a:r>
                      <a:endParaRPr sz="1150" kern="1200" dirty="0">
                        <a:solidFill>
                          <a:srgbClr val="000000"/>
                        </a:solidFill>
                        <a:latin typeface="Oswald"/>
                        <a:ea typeface="Oswald"/>
                        <a:cs typeface="Oswald"/>
                        <a:sym typeface="Oswald"/>
                      </a:endParaRPr>
                    </a:p>
                    <a:p>
                      <a:pPr marL="179999" lvl="0" indent="-159424" algn="l" defTabSz="342900" rtl="0" eaLnBrk="1" latinLnBrk="0" hangingPunct="1">
                        <a:spcBef>
                          <a:spcPts val="0"/>
                        </a:spcBef>
                        <a:spcAft>
                          <a:spcPts val="0"/>
                        </a:spcAft>
                        <a:buClr>
                          <a:schemeClr val="dk2"/>
                        </a:buClr>
                        <a:buSzPts val="1150"/>
                        <a:buFont typeface="Oswald"/>
                        <a:buChar char="●"/>
                      </a:pPr>
                      <a:r>
                        <a:rPr lang="ru" sz="1150" kern="1200" dirty="0">
                          <a:solidFill>
                            <a:schemeClr val="tx1"/>
                          </a:solidFill>
                          <a:latin typeface="Oswald"/>
                          <a:ea typeface="Oswald"/>
                          <a:cs typeface="Oswald"/>
                          <a:sym typeface="Oswald"/>
                        </a:rPr>
                        <a:t>Копия свидетельства о рождении ребенка</a:t>
                      </a:r>
                      <a:endParaRPr sz="1150" kern="1200" dirty="0">
                        <a:solidFill>
                          <a:schemeClr val="tx1"/>
                        </a:solidFill>
                        <a:latin typeface="Oswald"/>
                        <a:ea typeface="Oswald"/>
                        <a:cs typeface="Oswald"/>
                        <a:sym typeface="Oswald"/>
                      </a:endParaRPr>
                    </a:p>
                    <a:p>
                      <a:pPr marL="179999" lvl="0" indent="-159424" algn="l" defTabSz="342900" rtl="0" eaLnBrk="1" latinLnBrk="0" hangingPunct="1">
                        <a:spcBef>
                          <a:spcPts val="0"/>
                        </a:spcBef>
                        <a:spcAft>
                          <a:spcPts val="0"/>
                        </a:spcAft>
                        <a:buClr>
                          <a:schemeClr val="dk2"/>
                        </a:buClr>
                        <a:buSzPts val="1150"/>
                        <a:buFont typeface="Oswald"/>
                        <a:buChar char="●"/>
                      </a:pPr>
                      <a:r>
                        <a:rPr lang="ru" sz="1150" kern="1200" dirty="0">
                          <a:solidFill>
                            <a:schemeClr val="tx1"/>
                          </a:solidFill>
                          <a:latin typeface="Oswald"/>
                          <a:ea typeface="Oswald"/>
                          <a:cs typeface="Oswald"/>
                          <a:sym typeface="Oswald"/>
                        </a:rPr>
                        <a:t>Паспорт или иной документ удостоверяющий личность законного представителя</a:t>
                      </a:r>
                      <a:endParaRPr sz="1150" kern="1200" dirty="0">
                        <a:solidFill>
                          <a:schemeClr val="tx1"/>
                        </a:solidFill>
                        <a:latin typeface="Oswald"/>
                        <a:ea typeface="Oswald"/>
                        <a:cs typeface="Oswald"/>
                        <a:sym typeface="Oswald"/>
                      </a:endParaRPr>
                    </a:p>
                    <a:p>
                      <a:pPr marL="0" lvl="0" indent="0" algn="l" rtl="0">
                        <a:spcBef>
                          <a:spcPts val="0"/>
                        </a:spcBef>
                        <a:spcAft>
                          <a:spcPts val="0"/>
                        </a:spcAft>
                        <a:buNone/>
                      </a:pPr>
                      <a:endParaRPr sz="1000" dirty="0">
                        <a:highlight>
                          <a:srgbClr val="FF0000"/>
                        </a:highlight>
                        <a:latin typeface="Oswald"/>
                        <a:ea typeface="Oswald"/>
                        <a:cs typeface="Oswald"/>
                        <a:sym typeface="Oswald"/>
                      </a:endParaRPr>
                    </a:p>
                    <a:p>
                      <a:pPr marL="457200" lvl="0" indent="0" algn="l" rtl="0">
                        <a:spcBef>
                          <a:spcPts val="0"/>
                        </a:spcBef>
                        <a:spcAft>
                          <a:spcPts val="0"/>
                        </a:spcAft>
                        <a:buNone/>
                      </a:pPr>
                      <a:endParaRPr sz="1000" dirty="0">
                        <a:latin typeface="Oswald"/>
                        <a:ea typeface="Oswald"/>
                        <a:cs typeface="Oswald"/>
                        <a:sym typeface="Oswald"/>
                      </a:endParaRPr>
                    </a:p>
                    <a:p>
                      <a:pPr marL="457200" lvl="0" indent="0" algn="l" rtl="0">
                        <a:spcBef>
                          <a:spcPts val="0"/>
                        </a:spcBef>
                        <a:spcAft>
                          <a:spcPts val="0"/>
                        </a:spcAft>
                        <a:buNone/>
                      </a:pPr>
                      <a:endParaRPr sz="1000" dirty="0">
                        <a:latin typeface="Oswald"/>
                        <a:ea typeface="Oswald"/>
                        <a:cs typeface="Oswald"/>
                        <a:sym typeface="Oswald"/>
                      </a:endParaRPr>
                    </a:p>
                    <a:p>
                      <a:pPr marL="0" lvl="0" indent="0" algn="l" rtl="0">
                        <a:spcBef>
                          <a:spcPts val="0"/>
                        </a:spcBef>
                        <a:spcAft>
                          <a:spcPts val="0"/>
                        </a:spcAft>
                        <a:buNone/>
                      </a:pPr>
                      <a:endParaRPr sz="1000" dirty="0">
                        <a:latin typeface="Oswald"/>
                        <a:ea typeface="Oswald"/>
                        <a:cs typeface="Oswald"/>
                        <a:sym typeface="Oswald"/>
                      </a:endParaRPr>
                    </a:p>
                    <a:p>
                      <a:pPr marL="0" lvl="0" indent="0" algn="l" rtl="0">
                        <a:spcBef>
                          <a:spcPts val="0"/>
                        </a:spcBef>
                        <a:spcAft>
                          <a:spcPts val="0"/>
                        </a:spcAft>
                        <a:buNone/>
                      </a:pPr>
                      <a:endParaRPr sz="10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279265">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Дети-сироты</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2"/>
                  </a:ext>
                </a:extLst>
              </a:tr>
              <a:tr h="279265">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Дети, оставшиеся без попечения родителей</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431707">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Лица из числа детей-сирот и детей, оставшихся без попечения родителей</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4" name="Google Shape;184;p27"/>
          <p:cNvSpPr/>
          <p:nvPr/>
        </p:nvSpPr>
        <p:spPr>
          <a:xfrm>
            <a:off x="534800" y="1065654"/>
            <a:ext cx="8053500" cy="3955926"/>
          </a:xfrm>
          <a:prstGeom prst="rect">
            <a:avLst/>
          </a:prstGeom>
          <a:noFill/>
          <a:ln>
            <a:noFill/>
          </a:ln>
        </p:spPr>
        <p:txBody>
          <a:bodyPr spcFirstLastPara="1" wrap="square" lIns="68575" tIns="34275" rIns="68575" bIns="34275" anchor="t" anchorCtr="0">
            <a:noAutofit/>
          </a:bodyPr>
          <a:lstStyle/>
          <a:p>
            <a:pPr marL="146050" algn="ctr">
              <a:buClr>
                <a:schemeClr val="dk2"/>
              </a:buClr>
              <a:buSzPts val="1300"/>
            </a:pPr>
            <a:r>
              <a:rPr lang="ru-RU" sz="1300" b="1" dirty="0" smtClean="0">
                <a:solidFill>
                  <a:schemeClr val="tx1"/>
                </a:solidFill>
                <a:latin typeface="Oswald"/>
                <a:ea typeface="Oswald"/>
                <a:cs typeface="Oswald"/>
                <a:sym typeface="Oswald"/>
              </a:rPr>
              <a:t>Нормативные основания</a:t>
            </a:r>
          </a:p>
          <a:p>
            <a:pPr marL="146050" algn="ctr">
              <a:buClr>
                <a:schemeClr val="dk2"/>
              </a:buClr>
              <a:buSzPts val="1300"/>
            </a:pPr>
            <a:endParaRPr lang="ru-RU" sz="1300" b="1" dirty="0">
              <a:solidFill>
                <a:schemeClr val="tx1"/>
              </a:solidFill>
              <a:latin typeface="Oswald"/>
              <a:ea typeface="Oswald"/>
              <a:cs typeface="Oswald"/>
              <a:sym typeface="Oswald"/>
            </a:endParaRPr>
          </a:p>
          <a:p>
            <a:pPr marL="457200" lvl="0" indent="-311150" algn="just">
              <a:buClr>
                <a:schemeClr val="dk2"/>
              </a:buClr>
              <a:buSzPts val="13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22.06.2017 № 428-ПП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a:t>
            </a:r>
            <a:r>
              <a:rPr lang="ru-RU" sz="1200" dirty="0" smtClean="0">
                <a:solidFill>
                  <a:schemeClr val="tx1"/>
                </a:solidFill>
                <a:latin typeface="Oswald"/>
                <a:ea typeface="Oswald"/>
                <a:cs typeface="Oswald"/>
                <a:sym typeface="Oswald"/>
              </a:rPr>
              <a:t>учебы»</a:t>
            </a:r>
          </a:p>
          <a:p>
            <a:pPr marL="457200" lvl="0" indent="-311150" algn="just">
              <a:buClr>
                <a:schemeClr val="dk2"/>
              </a:buClr>
              <a:buSzPts val="1300"/>
              <a:buFont typeface="Oswald"/>
              <a:buChar char="●"/>
            </a:pPr>
            <a:endParaRPr lang="ru-RU" sz="12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a:t>
            </a:r>
            <a:r>
              <a:rPr lang="ru" sz="1300" b="1" dirty="0" smtClean="0">
                <a:solidFill>
                  <a:schemeClr val="tx1"/>
                </a:solidFill>
                <a:latin typeface="Oswald"/>
                <a:ea typeface="Oswald"/>
                <a:cs typeface="Oswald"/>
                <a:sym typeface="Oswald"/>
              </a:rPr>
              <a:t>предоставления</a:t>
            </a:r>
          </a:p>
          <a:p>
            <a:pPr marL="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04800" algn="just" rtl="0">
              <a:spcBef>
                <a:spcPts val="0"/>
              </a:spcBef>
              <a:spcAft>
                <a:spcPts val="0"/>
              </a:spcAft>
              <a:buClr>
                <a:schemeClr val="dk2"/>
              </a:buClr>
              <a:buSzPts val="1200"/>
              <a:buFont typeface="Oswald"/>
              <a:buChar char="●"/>
            </a:pPr>
            <a:r>
              <a:rPr lang="ru" sz="1200" b="1" dirty="0">
                <a:solidFill>
                  <a:schemeClr val="tx1"/>
                </a:solidFill>
                <a:latin typeface="Oswald"/>
                <a:ea typeface="Oswald"/>
                <a:cs typeface="Oswald"/>
                <a:sym typeface="Oswald"/>
              </a:rPr>
              <a:t>Денежная</a:t>
            </a:r>
            <a:r>
              <a:rPr lang="ru" sz="1200" dirty="0">
                <a:solidFill>
                  <a:schemeClr val="tx1"/>
                </a:solidFill>
                <a:latin typeface="Oswald"/>
                <a:ea typeface="Oswald"/>
                <a:cs typeface="Oswald"/>
                <a:sym typeface="Oswald"/>
              </a:rPr>
              <a:t>: компенсация расходов на приобретение обучающимся разовых проездных документов у соответствующих транспортных организаций за счет субсидии предоставляемой образовательной организации из бюджета Свердловской области </a:t>
            </a:r>
            <a:endParaRPr sz="1200" dirty="0">
              <a:solidFill>
                <a:schemeClr val="tx1"/>
              </a:solidFill>
              <a:latin typeface="Oswald"/>
              <a:ea typeface="Oswald"/>
              <a:cs typeface="Oswald"/>
              <a:sym typeface="Oswald"/>
            </a:endParaRPr>
          </a:p>
          <a:p>
            <a:pPr marL="0" marR="0" lvl="0" indent="0" algn="ctr" rtl="0">
              <a:spcBef>
                <a:spcPts val="0"/>
              </a:spcBef>
              <a:spcAft>
                <a:spcPts val="0"/>
              </a:spcAft>
              <a:buNone/>
            </a:pPr>
            <a:r>
              <a:rPr lang="ru" sz="1300" b="1" dirty="0">
                <a:solidFill>
                  <a:schemeClr val="tx1"/>
                </a:solidFill>
                <a:latin typeface="Oswald"/>
                <a:ea typeface="Oswald"/>
                <a:cs typeface="Oswald"/>
                <a:sym typeface="Oswald"/>
              </a:rPr>
              <a:t>ИЛИ</a:t>
            </a:r>
            <a:endParaRPr sz="1300" b="1" dirty="0">
              <a:solidFill>
                <a:schemeClr val="tx1"/>
              </a:solidFill>
              <a:latin typeface="Oswald"/>
              <a:ea typeface="Oswald"/>
              <a:cs typeface="Oswald"/>
              <a:sym typeface="Oswald"/>
            </a:endParaRPr>
          </a:p>
          <a:p>
            <a:pPr marL="457200" marR="0" lvl="0" indent="-304800" algn="l" rtl="0">
              <a:spcBef>
                <a:spcPts val="0"/>
              </a:spcBef>
              <a:spcAft>
                <a:spcPts val="0"/>
              </a:spcAft>
              <a:buClr>
                <a:schemeClr val="dk2"/>
              </a:buClr>
              <a:buSzPts val="1200"/>
              <a:buFont typeface="Oswald"/>
              <a:buChar char="●"/>
            </a:pPr>
            <a:r>
              <a:rPr lang="ru" sz="1200" b="1" dirty="0">
                <a:solidFill>
                  <a:schemeClr val="tx1"/>
                </a:solidFill>
                <a:latin typeface="Oswald"/>
                <a:ea typeface="Oswald"/>
                <a:cs typeface="Oswald"/>
                <a:sym typeface="Oswald"/>
              </a:rPr>
              <a:t>Натуральная</a:t>
            </a:r>
            <a:r>
              <a:rPr lang="ru" sz="1200" dirty="0">
                <a:solidFill>
                  <a:schemeClr val="tx1"/>
                </a:solidFill>
                <a:latin typeface="Oswald"/>
                <a:ea typeface="Oswald"/>
                <a:cs typeface="Oswald"/>
                <a:sym typeface="Oswald"/>
              </a:rPr>
              <a:t>: приобретение организацией разовых индивидуальных проездных документов для осуществления проезда один раз в год к месту жительства и обратно к месту учебы у соответствующих транспортных организаций за счет субсидии предоставляемой образовательной организации из бюджета Свердловской области</a:t>
            </a:r>
            <a:endParaRPr sz="1200" dirty="0">
              <a:solidFill>
                <a:schemeClr val="tx1"/>
              </a:solidFill>
              <a:latin typeface="Oswald"/>
              <a:ea typeface="Oswald"/>
              <a:cs typeface="Oswald"/>
              <a:sym typeface="Oswald"/>
            </a:endParaRPr>
          </a:p>
          <a:p>
            <a:pPr marL="914400" marR="0" lvl="0" indent="0" algn="l"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Периодичность выплаты</a:t>
            </a:r>
            <a:endParaRPr sz="1300" b="1" dirty="0">
              <a:solidFill>
                <a:schemeClr val="tx1"/>
              </a:solidFill>
              <a:latin typeface="Oswald"/>
              <a:ea typeface="Oswald"/>
              <a:cs typeface="Oswald"/>
              <a:sym typeface="Oswald"/>
            </a:endParaRPr>
          </a:p>
          <a:p>
            <a:pPr marL="457200" lvl="0" indent="-304800" algn="l" rtl="0">
              <a:spcBef>
                <a:spcPts val="0"/>
              </a:spcBef>
              <a:spcAft>
                <a:spcPts val="0"/>
              </a:spcAft>
              <a:buClr>
                <a:schemeClr val="dk2"/>
              </a:buClr>
              <a:buSzPts val="1200"/>
              <a:buFont typeface="Oswald"/>
              <a:buChar char="●"/>
            </a:pPr>
            <a:r>
              <a:rPr lang="ru" sz="1200" dirty="0">
                <a:solidFill>
                  <a:schemeClr val="tx1"/>
                </a:solidFill>
                <a:latin typeface="Oswald"/>
                <a:ea typeface="Oswald"/>
                <a:cs typeface="Oswald"/>
                <a:sym typeface="Oswald"/>
              </a:rPr>
              <a:t>Один раз в год</a:t>
            </a:r>
            <a:endParaRPr sz="1200" dirty="0">
              <a:solidFill>
                <a:schemeClr val="tx1"/>
              </a:solidFill>
              <a:latin typeface="Oswald"/>
              <a:ea typeface="Oswald"/>
              <a:cs typeface="Oswald"/>
              <a:sym typeface="Oswald"/>
            </a:endParaRPr>
          </a:p>
        </p:txBody>
      </p:sp>
      <p:sp>
        <p:nvSpPr>
          <p:cNvPr id="6" name="Google Shape;190;p28"/>
          <p:cNvSpPr txBox="1">
            <a:spLocks/>
          </p:cNvSpPr>
          <p:nvPr/>
        </p:nvSpPr>
        <p:spPr>
          <a:xfrm>
            <a:off x="2674050" y="28975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dirty="0" smtClean="0">
                <a:solidFill>
                  <a:srgbClr val="000000"/>
                </a:solidFill>
                <a:latin typeface="Oswald"/>
                <a:ea typeface="Oswald"/>
                <a:cs typeface="Oswald"/>
                <a:sym typeface="Oswald"/>
              </a:rPr>
              <a:t>Обеспечение бесплатным проездом один раз в год к месту жительства и обратно к месту учебы (выдача билетов)</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7" name="Google Shape;191;p28"/>
          <p:cNvSpPr txBox="1"/>
          <p:nvPr/>
        </p:nvSpPr>
        <p:spPr>
          <a:xfrm>
            <a:off x="747150" y="28948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0563</a:t>
            </a:r>
            <a:endParaRPr sz="1500" b="1" dirty="0">
              <a:latin typeface="Oswald"/>
              <a:ea typeface="Oswald"/>
              <a:cs typeface="Oswald"/>
              <a:sym typeface="Oswa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8"/>
          <p:cNvSpPr txBox="1">
            <a:spLocks noGrp="1"/>
          </p:cNvSpPr>
          <p:nvPr>
            <p:ph type="ctrTitle"/>
          </p:nvPr>
        </p:nvSpPr>
        <p:spPr>
          <a:xfrm>
            <a:off x="2674050" y="28975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300">
                <a:solidFill>
                  <a:srgbClr val="000000"/>
                </a:solidFill>
                <a:latin typeface="Oswald"/>
                <a:ea typeface="Oswald"/>
                <a:cs typeface="Oswald"/>
                <a:sym typeface="Oswald"/>
              </a:rPr>
              <a:t>ОБЕСПЕЧЕНИЕ БЕСПЛАТНЫМ ПРОЕЗДОМ ОДИН РАЗ В ГОД К МЕСТУ ЖИТЕЛЬСТВА И ОБРАТНО К МЕСТУ УЧЕБЫ (ВЫДАЧА БИЛЕТОВ)</a:t>
            </a:r>
            <a:endParaRPr sz="12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191" name="Google Shape;191;p28"/>
          <p:cNvSpPr txBox="1"/>
          <p:nvPr/>
        </p:nvSpPr>
        <p:spPr>
          <a:xfrm>
            <a:off x="747150" y="28948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0563</a:t>
            </a:r>
            <a:endParaRPr sz="1500" b="1" dirty="0">
              <a:latin typeface="Oswald"/>
              <a:ea typeface="Oswald"/>
              <a:cs typeface="Oswald"/>
              <a:sym typeface="Oswald"/>
            </a:endParaRPr>
          </a:p>
        </p:txBody>
      </p:sp>
      <p:graphicFrame>
        <p:nvGraphicFramePr>
          <p:cNvPr id="192" name="Google Shape;192;p28"/>
          <p:cNvGraphicFramePr/>
          <p:nvPr>
            <p:extLst>
              <p:ext uri="{D42A27DB-BD31-4B8C-83A1-F6EECF244321}">
                <p14:modId xmlns:p14="http://schemas.microsoft.com/office/powerpoint/2010/main" val="2057577339"/>
              </p:ext>
            </p:extLst>
          </p:nvPr>
        </p:nvGraphicFramePr>
        <p:xfrm>
          <a:off x="324888" y="1271769"/>
          <a:ext cx="8494225" cy="2386758"/>
        </p:xfrm>
        <a:graphic>
          <a:graphicData uri="http://schemas.openxmlformats.org/drawingml/2006/table">
            <a:tbl>
              <a:tblPr>
                <a:noFill/>
                <a:tableStyleId>{BF4A3D39-4975-46BA-BE83-8B02B6239DEE}</a:tableStyleId>
              </a:tblPr>
              <a:tblGrid>
                <a:gridCol w="4851675">
                  <a:extLst>
                    <a:ext uri="{9D8B030D-6E8A-4147-A177-3AD203B41FA5}">
                      <a16:colId xmlns:a16="http://schemas.microsoft.com/office/drawing/2014/main" val="20000"/>
                    </a:ext>
                  </a:extLst>
                </a:gridCol>
                <a:gridCol w="3642550">
                  <a:extLst>
                    <a:ext uri="{9D8B030D-6E8A-4147-A177-3AD203B41FA5}">
                      <a16:colId xmlns:a16="http://schemas.microsoft.com/office/drawing/2014/main" val="20001"/>
                    </a:ext>
                  </a:extLst>
                </a:gridCol>
              </a:tblGrid>
              <a:tr h="382064">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640378">
                <a:tc>
                  <a:txBody>
                    <a:bodyPr/>
                    <a:lstStyle/>
                    <a:p>
                      <a:pPr marL="179999" marR="0" lvl="0" indent="-159424" algn="l" defTabSz="342900" rtl="0" eaLnBrk="1" fontAlgn="auto" latinLnBrk="0" hangingPunct="1">
                        <a:lnSpc>
                          <a:spcPct val="100000"/>
                        </a:lnSpc>
                        <a:spcBef>
                          <a:spcPts val="0"/>
                        </a:spcBef>
                        <a:spcAft>
                          <a:spcPts val="0"/>
                        </a:spcAft>
                        <a:buClrTx/>
                        <a:buSzPts val="1150"/>
                        <a:buFont typeface="Oswald"/>
                        <a:buChar char="●"/>
                        <a:tabLst/>
                        <a:defRPr/>
                      </a:pPr>
                      <a:r>
                        <a:rPr lang="ru-RU" sz="1200" dirty="0">
                          <a:solidFill>
                            <a:schemeClr val="tx1"/>
                          </a:solidFill>
                          <a:latin typeface="Oswald"/>
                          <a:ea typeface="Oswald"/>
                          <a:cs typeface="Oswald"/>
                          <a:sym typeface="Oswald"/>
                        </a:rPr>
                        <a:t>Лица в возрасте от 18 лет до 23 лет, у которых в период их обучения по основным профессиональным</a:t>
                      </a:r>
                      <a:r>
                        <a:rPr lang="ru-RU" sz="1200" baseline="0" dirty="0">
                          <a:solidFill>
                            <a:schemeClr val="tx1"/>
                          </a:solidFill>
                          <a:latin typeface="Oswald"/>
                          <a:ea typeface="Oswald"/>
                          <a:cs typeface="Oswald"/>
                          <a:sym typeface="Oswald"/>
                        </a:rPr>
                        <a:t> образовательным программам и (или)</a:t>
                      </a:r>
                      <a:r>
                        <a:rPr lang="ru-RU" sz="1200" dirty="0">
                          <a:solidFill>
                            <a:schemeClr val="tx1"/>
                          </a:solidFill>
                          <a:latin typeface="Oswald"/>
                          <a:ea typeface="Oswald"/>
                          <a:cs typeface="Oswald"/>
                          <a:sym typeface="Oswald"/>
                        </a:rPr>
                        <a:t>  по программам</a:t>
                      </a:r>
                      <a:r>
                        <a:rPr lang="ru-RU" sz="1200" baseline="0" dirty="0">
                          <a:solidFill>
                            <a:schemeClr val="tx1"/>
                          </a:solidFill>
                          <a:latin typeface="Oswald"/>
                          <a:ea typeface="Oswald"/>
                          <a:cs typeface="Oswald"/>
                          <a:sym typeface="Oswald"/>
                        </a:rPr>
                        <a:t> профессиональной подготовки по профессиям  рабочих, должностям служащих умерли оба родителя или единственный родитель</a:t>
                      </a:r>
                      <a:endParaRPr sz="1150" dirty="0">
                        <a:solidFill>
                          <a:schemeClr val="tx1"/>
                        </a:solidFill>
                        <a:latin typeface="Oswald"/>
                        <a:ea typeface="Oswald"/>
                        <a:cs typeface="Oswald"/>
                        <a:sym typeface="Oswald"/>
                      </a:endParaRPr>
                    </a:p>
                  </a:txBody>
                  <a:tcPr marL="91425" marR="91425" marT="91425" marB="91425"/>
                </a:tc>
                <a:tc rowSpan="4">
                  <a:txBody>
                    <a:bodyPr/>
                    <a:lstStyle/>
                    <a:p>
                      <a:pPr marL="179999" lvl="0" indent="-158750" algn="l" rtl="0">
                        <a:spcBef>
                          <a:spcPts val="0"/>
                        </a:spcBef>
                        <a:spcAft>
                          <a:spcPts val="0"/>
                        </a:spcAft>
                        <a:buSzPts val="1150"/>
                        <a:buFont typeface="Oswald"/>
                        <a:buChar char="●"/>
                      </a:pPr>
                      <a:r>
                        <a:rPr lang="ru" sz="1150" dirty="0">
                          <a:latin typeface="Oswald"/>
                          <a:ea typeface="Oswald"/>
                          <a:cs typeface="Oswald"/>
                          <a:sym typeface="Oswald"/>
                        </a:rPr>
                        <a:t>Подача заявления руководителю образовательной организации</a:t>
                      </a:r>
                      <a:endParaRPr sz="1150" dirty="0">
                        <a:solidFill>
                          <a:srgbClr val="FF0000"/>
                        </a:solidFill>
                        <a:latin typeface="Oswald"/>
                        <a:ea typeface="Oswald"/>
                        <a:cs typeface="Oswald"/>
                        <a:sym typeface="Oswald"/>
                      </a:endParaRPr>
                    </a:p>
                    <a:p>
                      <a:pPr marL="179999" lvl="0" indent="-158750" algn="l" rtl="0">
                        <a:spcBef>
                          <a:spcPts val="0"/>
                        </a:spcBef>
                        <a:spcAft>
                          <a:spcPts val="0"/>
                        </a:spcAft>
                        <a:buClr>
                          <a:schemeClr val="dk2"/>
                        </a:buClr>
                        <a:buSzPts val="1150"/>
                        <a:buFont typeface="Oswald"/>
                        <a:buChar char="●"/>
                      </a:pPr>
                      <a:r>
                        <a:rPr lang="ru" sz="1150" dirty="0">
                          <a:solidFill>
                            <a:schemeClr val="tx1"/>
                          </a:solidFill>
                          <a:latin typeface="Oswald"/>
                          <a:ea typeface="Oswald"/>
                          <a:cs typeface="Oswald"/>
                          <a:sym typeface="Oswald"/>
                        </a:rPr>
                        <a:t>Копия свидетельства о рождении ребенка</a:t>
                      </a:r>
                      <a:endParaRPr sz="1150" dirty="0">
                        <a:solidFill>
                          <a:schemeClr val="tx1"/>
                        </a:solidFill>
                        <a:latin typeface="Oswald"/>
                        <a:ea typeface="Oswald"/>
                        <a:cs typeface="Oswald"/>
                        <a:sym typeface="Oswald"/>
                      </a:endParaRPr>
                    </a:p>
                    <a:p>
                      <a:pPr marL="179999" lvl="0" indent="-158750" algn="l" rtl="0">
                        <a:spcBef>
                          <a:spcPts val="0"/>
                        </a:spcBef>
                        <a:spcAft>
                          <a:spcPts val="0"/>
                        </a:spcAft>
                        <a:buClr>
                          <a:schemeClr val="dk2"/>
                        </a:buClr>
                        <a:buSzPts val="1150"/>
                        <a:buFont typeface="Oswald"/>
                        <a:buChar char="●"/>
                      </a:pPr>
                      <a:r>
                        <a:rPr lang="ru" sz="1150" dirty="0">
                          <a:solidFill>
                            <a:schemeClr val="tx1"/>
                          </a:solidFill>
                          <a:latin typeface="Oswald"/>
                          <a:ea typeface="Oswald"/>
                          <a:cs typeface="Oswald"/>
                          <a:sym typeface="Oswald"/>
                        </a:rPr>
                        <a:t>Паспорт или иной документ удостоверяющий личность законного представителя</a:t>
                      </a:r>
                      <a:endParaRPr sz="115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250802">
                <a:tc>
                  <a:txBody>
                    <a:bodyPr/>
                    <a:lstStyle/>
                    <a:p>
                      <a:pPr marL="179999" lvl="0" indent="-159424" algn="l" rtl="0">
                        <a:spcBef>
                          <a:spcPts val="0"/>
                        </a:spcBef>
                        <a:spcAft>
                          <a:spcPts val="0"/>
                        </a:spcAft>
                        <a:buSzPts val="1150"/>
                        <a:buFont typeface="Oswald"/>
                        <a:buChar char="●"/>
                      </a:pPr>
                      <a:r>
                        <a:rPr lang="ru" sz="1150">
                          <a:latin typeface="Oswald"/>
                          <a:ea typeface="Oswald"/>
                          <a:cs typeface="Oswald"/>
                          <a:sym typeface="Oswald"/>
                        </a:rPr>
                        <a:t>Дети-сироты</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2"/>
                  </a:ext>
                </a:extLst>
              </a:tr>
              <a:tr h="250802">
                <a:tc>
                  <a:txBody>
                    <a:bodyPr/>
                    <a:lstStyle/>
                    <a:p>
                      <a:pPr marL="179999" lvl="0" indent="-159424" algn="l" rtl="0">
                        <a:spcBef>
                          <a:spcPts val="0"/>
                        </a:spcBef>
                        <a:spcAft>
                          <a:spcPts val="0"/>
                        </a:spcAft>
                        <a:buSzPts val="1150"/>
                        <a:buFont typeface="Oswald"/>
                        <a:buChar char="●"/>
                      </a:pPr>
                      <a:r>
                        <a:rPr lang="ru" sz="1150">
                          <a:latin typeface="Oswald"/>
                          <a:ea typeface="Oswald"/>
                          <a:cs typeface="Oswald"/>
                          <a:sym typeface="Oswald"/>
                        </a:rPr>
                        <a:t>Дети, оставшиеся без попечения родителей</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374104">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Лица из числа детей-сирот и детей, оставшихся без попечения родителей</a:t>
                      </a:r>
                      <a:endParaRPr sz="115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9"/>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200" cap="all" dirty="0">
                <a:solidFill>
                  <a:srgbClr val="000000"/>
                </a:solidFill>
                <a:latin typeface="Oswald"/>
                <a:ea typeface="Oswald"/>
                <a:cs typeface="Oswald"/>
                <a:sym typeface="Oswald"/>
              </a:rPr>
              <a:t>Д</a:t>
            </a:r>
            <a:r>
              <a:rPr lang="ru-RU" sz="1200" cap="all" dirty="0" smtClean="0">
                <a:solidFill>
                  <a:srgbClr val="000000"/>
                </a:solidFill>
                <a:latin typeface="Oswald"/>
                <a:ea typeface="Oswald"/>
                <a:cs typeface="Oswald"/>
                <a:sym typeface="Oswald"/>
              </a:rPr>
              <a:t>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198" name="Google Shape;198;p29"/>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endParaRPr b="1" dirty="0">
              <a:solidFill>
                <a:srgbClr val="434343"/>
              </a:solidFill>
              <a:latin typeface="Oswald"/>
              <a:ea typeface="Oswald"/>
              <a:cs typeface="Oswald"/>
              <a:sym typeface="Oswald"/>
            </a:endParaRPr>
          </a:p>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457200" marR="0" lvl="0" indent="0" algn="ctr" rtl="0">
              <a:spcBef>
                <a:spcPts val="0"/>
              </a:spcBef>
              <a:spcAft>
                <a:spcPts val="0"/>
              </a:spcAft>
              <a:buNone/>
            </a:pPr>
            <a:endParaRPr b="1" dirty="0">
              <a:solidFill>
                <a:schemeClr val="tx1"/>
              </a:solidFill>
              <a:latin typeface="Oswald"/>
              <a:ea typeface="Oswald"/>
              <a:cs typeface="Oswald"/>
              <a:sym typeface="Oswald"/>
            </a:endParaRPr>
          </a:p>
          <a:p>
            <a:pPr marL="457200" lvl="0" indent="-317500" algn="just">
              <a:buClr>
                <a:schemeClr val="dk2"/>
              </a:buClr>
              <a:buSzPts val="1400"/>
              <a:buFont typeface="Oswald"/>
              <a:buChar char="●"/>
            </a:pPr>
            <a:r>
              <a:rPr lang="ru" sz="1300" dirty="0">
                <a:solidFill>
                  <a:schemeClr val="tx1"/>
                </a:solidFill>
                <a:latin typeface="Oswald"/>
                <a:ea typeface="Oswald"/>
                <a:cs typeface="Oswald"/>
                <a:sym typeface="Oswald"/>
              </a:rPr>
              <a:t>Постановление Правительства Свердловской области от 23.04.2020 № 270-ПП </a:t>
            </a:r>
            <a:r>
              <a:rPr lang="ru" sz="1300" dirty="0" smtClean="0">
                <a:solidFill>
                  <a:schemeClr val="tx1"/>
                </a:solidFill>
                <a:latin typeface="Oswald"/>
                <a:ea typeface="Oswald"/>
                <a:cs typeface="Oswald"/>
                <a:sym typeface="Oswald"/>
              </a:rPr>
              <a:t>«Об </a:t>
            </a:r>
            <a:r>
              <a:rPr lang="ru" sz="1300" dirty="0">
                <a:solidFill>
                  <a:schemeClr val="tx1"/>
                </a:solidFill>
                <a:latin typeface="Oswald"/>
                <a:ea typeface="Oswald"/>
                <a:cs typeface="Oswald"/>
                <a:sym typeface="Oswald"/>
              </a:rPr>
              <a:t>утверждении Порядка предоставления денежной компенсации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a:t>
            </a:r>
            <a:r>
              <a:rPr lang="ru" sz="1300" dirty="0" smtClean="0">
                <a:solidFill>
                  <a:schemeClr val="tx1"/>
                </a:solidFill>
                <a:latin typeface="Oswald"/>
                <a:ea typeface="Oswald"/>
                <a:cs typeface="Oswald"/>
                <a:sym typeface="Oswald"/>
              </a:rPr>
              <a:t>дому»</a:t>
            </a:r>
            <a:endParaRPr sz="1300" dirty="0">
              <a:solidFill>
                <a:schemeClr val="tx1"/>
              </a:solidFill>
              <a:latin typeface="Oswald"/>
              <a:ea typeface="Oswald"/>
              <a:cs typeface="Oswald"/>
              <a:sym typeface="Oswald"/>
            </a:endParaRPr>
          </a:p>
          <a:p>
            <a:pPr marL="9144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предоставления - денежная</a:t>
            </a:r>
            <a:endParaRPr sz="1300" b="1" dirty="0">
              <a:solidFill>
                <a:schemeClr val="tx1"/>
              </a:solidFill>
              <a:latin typeface="Oswald"/>
              <a:ea typeface="Oswald"/>
              <a:cs typeface="Oswald"/>
              <a:sym typeface="Oswald"/>
            </a:endParaRPr>
          </a:p>
          <a:p>
            <a:pPr marL="45720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Размер компенсации: </a:t>
            </a:r>
            <a:r>
              <a:rPr lang="ru" sz="1300" dirty="0" smtClean="0">
                <a:solidFill>
                  <a:schemeClr val="tx1"/>
                </a:solidFill>
                <a:latin typeface="Oswald"/>
                <a:ea typeface="Oswald"/>
                <a:cs typeface="Oswald"/>
                <a:sym typeface="Oswald"/>
              </a:rPr>
              <a:t>138,7 </a:t>
            </a:r>
            <a:r>
              <a:rPr lang="ru" sz="1300" dirty="0">
                <a:solidFill>
                  <a:schemeClr val="tx1"/>
                </a:solidFill>
                <a:latin typeface="Oswald"/>
                <a:ea typeface="Oswald"/>
                <a:cs typeface="Oswald"/>
                <a:sym typeface="Oswald"/>
              </a:rPr>
              <a:t>руб. (в учебные дни, по состоянию на </a:t>
            </a:r>
            <a:r>
              <a:rPr lang="ru" sz="1300" dirty="0" smtClean="0">
                <a:solidFill>
                  <a:schemeClr val="tx1"/>
                </a:solidFill>
                <a:latin typeface="Oswald"/>
                <a:ea typeface="Oswald"/>
                <a:cs typeface="Oswald"/>
                <a:sym typeface="Oswald"/>
              </a:rPr>
              <a:t>01.01.2024)</a:t>
            </a:r>
            <a:endParaRPr sz="1300" dirty="0">
              <a:solidFill>
                <a:schemeClr val="tx1"/>
              </a:solidFill>
              <a:latin typeface="Oswald"/>
              <a:ea typeface="Oswald"/>
              <a:cs typeface="Oswald"/>
              <a:sym typeface="Oswald"/>
            </a:endParaRPr>
          </a:p>
          <a:p>
            <a:pPr marL="9144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highlight>
                  <a:schemeClr val="lt2"/>
                </a:highlight>
                <a:latin typeface="Oswald"/>
                <a:ea typeface="Oswald"/>
                <a:cs typeface="Oswald"/>
                <a:sym typeface="Oswald"/>
              </a:rPr>
              <a:t>Периодичность выплаты</a:t>
            </a:r>
            <a:endParaRPr sz="1300" b="1" dirty="0">
              <a:solidFill>
                <a:schemeClr val="tx1"/>
              </a:solidFill>
              <a:highlight>
                <a:schemeClr val="lt2"/>
              </a:highlight>
              <a:latin typeface="Oswald"/>
              <a:ea typeface="Oswald"/>
              <a:cs typeface="Oswald"/>
              <a:sym typeface="Oswald"/>
            </a:endParaRPr>
          </a:p>
          <a:p>
            <a:pPr marL="914400" lvl="0" indent="0" algn="l" rtl="0">
              <a:spcBef>
                <a:spcPts val="0"/>
              </a:spcBef>
              <a:spcAft>
                <a:spcPts val="0"/>
              </a:spcAft>
              <a:buNone/>
            </a:pPr>
            <a:endParaRPr sz="1300" b="1" dirty="0">
              <a:solidFill>
                <a:schemeClr val="tx1"/>
              </a:solidFill>
              <a:highlight>
                <a:srgbClr val="FF0000"/>
              </a:highlight>
              <a:latin typeface="Oswald"/>
              <a:ea typeface="Oswald"/>
              <a:cs typeface="Oswald"/>
              <a:sym typeface="Oswald"/>
            </a:endParaRPr>
          </a:p>
          <a:p>
            <a:pPr marL="457200" lvl="0" indent="-317500" algn="l"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Ежемесячно</a:t>
            </a:r>
            <a:endParaRPr sz="1300" dirty="0">
              <a:solidFill>
                <a:schemeClr val="tx1"/>
              </a:solidFill>
              <a:highlight>
                <a:srgbClr val="FF0000"/>
              </a:highlight>
              <a:latin typeface="Oswald"/>
              <a:ea typeface="Oswald"/>
              <a:cs typeface="Oswald"/>
              <a:sym typeface="Oswald"/>
            </a:endParaRPr>
          </a:p>
        </p:txBody>
      </p:sp>
      <p:sp>
        <p:nvSpPr>
          <p:cNvPr id="199" name="Google Shape;199;p29"/>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graphicFrame>
        <p:nvGraphicFramePr>
          <p:cNvPr id="204" name="Google Shape;204;p30"/>
          <p:cNvGraphicFramePr/>
          <p:nvPr/>
        </p:nvGraphicFramePr>
        <p:xfrm>
          <a:off x="324888" y="1271770"/>
          <a:ext cx="8494225" cy="2926020"/>
        </p:xfrm>
        <a:graphic>
          <a:graphicData uri="http://schemas.openxmlformats.org/drawingml/2006/table">
            <a:tbl>
              <a:tblPr>
                <a:noFill/>
                <a:tableStyleId>{BF4A3D39-4975-46BA-BE83-8B02B6239DEE}</a:tableStyleId>
              </a:tblPr>
              <a:tblGrid>
                <a:gridCol w="3953500">
                  <a:extLst>
                    <a:ext uri="{9D8B030D-6E8A-4147-A177-3AD203B41FA5}">
                      <a16:colId xmlns:a16="http://schemas.microsoft.com/office/drawing/2014/main" val="20000"/>
                    </a:ext>
                  </a:extLst>
                </a:gridCol>
                <a:gridCol w="454072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48650">
                <a:tc>
                  <a:txBody>
                    <a:bodyPr/>
                    <a:lstStyle/>
                    <a:p>
                      <a:pPr marL="179999" lvl="0" indent="-162599" algn="l" rtl="0">
                        <a:spcBef>
                          <a:spcPts val="0"/>
                        </a:spcBef>
                        <a:spcAft>
                          <a:spcPts val="0"/>
                        </a:spcAft>
                        <a:buSzPts val="1200"/>
                        <a:buFont typeface="Oswald"/>
                        <a:buChar char="●"/>
                      </a:pPr>
                      <a:r>
                        <a:rPr lang="ru" sz="1200">
                          <a:latin typeface="Oswald"/>
                          <a:ea typeface="Oswald"/>
                          <a:cs typeface="Oswald"/>
                          <a:sym typeface="Oswald"/>
                        </a:rPr>
                        <a:t>Родитель (законный представитель) ребенка-инвалида, обучающегося по основной общеобразовательной программе на дому</a:t>
                      </a:r>
                      <a:endParaRPr sz="1200" dirty="0">
                        <a:latin typeface="Oswald"/>
                        <a:ea typeface="Oswald"/>
                        <a:cs typeface="Oswald"/>
                        <a:sym typeface="Oswald"/>
                      </a:endParaRPr>
                    </a:p>
                  </a:txBody>
                  <a:tcPr marL="91425" marR="91425" marT="91425" marB="91425"/>
                </a:tc>
                <a:tc rowSpan="2">
                  <a:txBody>
                    <a:bodyPr/>
                    <a:lstStyle/>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Подача заявления руководителю образовательной организации</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Копия паспорта или иного документа, удостоверяющего личность заявителя</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Копия документа, подтверждающего место пребывания (жительства) заявителя на территории Свердловской области</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Копия заключения психолого-медико-педагогической комиссии</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Сведения о банковских реквизитах и номере лицевого счета заявителя, открытого в кредитной организации РФ на имя заявителя</a:t>
                      </a:r>
                      <a:endParaRPr sz="1200" dirty="0">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977625">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Родитель (законный представитель) ребенка с ограниченными возможностями здоровья</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2"/>
                  </a:ext>
                </a:extLst>
              </a:tr>
            </a:tbl>
          </a:graphicData>
        </a:graphic>
      </p:graphicFrame>
      <p:sp>
        <p:nvSpPr>
          <p:cNvPr id="205" name="Google Shape;205;p30"/>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200">
                <a:solidFill>
                  <a:srgbClr val="000000"/>
                </a:solidFill>
                <a:latin typeface="Oswald"/>
                <a:ea typeface="Oswald"/>
                <a:cs typeface="Oswald"/>
                <a:sym typeface="Oswald"/>
              </a:rPr>
              <a:t>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a:t>
            </a:r>
            <a:endParaRPr sz="12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206" name="Google Shape;206;p30"/>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1"/>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900" cap="all" dirty="0">
                <a:solidFill>
                  <a:srgbClr val="000000"/>
                </a:solidFill>
                <a:latin typeface="Oswald"/>
                <a:ea typeface="Oswald"/>
                <a:cs typeface="Oswald"/>
                <a:sym typeface="Oswald"/>
              </a:rPr>
              <a:t>Д</a:t>
            </a:r>
            <a:r>
              <a:rPr lang="ru-RU" sz="900" cap="all" dirty="0" smtClean="0">
                <a:solidFill>
                  <a:srgbClr val="000000"/>
                </a:solidFill>
                <a:latin typeface="Oswald"/>
                <a:ea typeface="Oswald"/>
                <a:cs typeface="Oswald"/>
                <a:sym typeface="Oswald"/>
              </a:rPr>
              <a:t>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a:t>
            </a:r>
            <a:endParaRPr lang="ru-RU" sz="10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212" name="Google Shape;212;p31"/>
          <p:cNvSpPr/>
          <p:nvPr/>
        </p:nvSpPr>
        <p:spPr>
          <a:xfrm>
            <a:off x="534800" y="1234750"/>
            <a:ext cx="8053500" cy="3688500"/>
          </a:xfrm>
          <a:prstGeom prst="rect">
            <a:avLst/>
          </a:prstGeom>
          <a:noFill/>
          <a:ln>
            <a:noFill/>
          </a:ln>
        </p:spPr>
        <p:txBody>
          <a:bodyPr spcFirstLastPara="1" wrap="square" lIns="270000"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457200" marR="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Постановление Правительства Свердловской области от 27.11.2020 № 872-ПП </a:t>
            </a:r>
            <a:r>
              <a:rPr lang="ru" sz="1300" dirty="0" smtClean="0">
                <a:solidFill>
                  <a:schemeClr val="tx1"/>
                </a:solidFill>
                <a:latin typeface="Oswald"/>
                <a:ea typeface="Oswald"/>
                <a:cs typeface="Oswald"/>
                <a:sym typeface="Oswald"/>
              </a:rPr>
              <a:t>«Об </a:t>
            </a:r>
            <a:r>
              <a:rPr lang="ru" sz="1300" dirty="0">
                <a:solidFill>
                  <a:schemeClr val="tx1"/>
                </a:solidFill>
                <a:latin typeface="Oswald"/>
                <a:ea typeface="Oswald"/>
                <a:cs typeface="Oswald"/>
                <a:sym typeface="Oswald"/>
              </a:rPr>
              <a:t>утверждении Порядка предоставления денежной компенсации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a:t>
            </a:r>
            <a:r>
              <a:rPr lang="ru" sz="1300" dirty="0" smtClean="0">
                <a:solidFill>
                  <a:schemeClr val="tx1"/>
                </a:solidFill>
                <a:latin typeface="Oswald"/>
                <a:ea typeface="Oswald"/>
                <a:cs typeface="Oswald"/>
                <a:sym typeface="Oswald"/>
              </a:rPr>
              <a:t>служащих»</a:t>
            </a:r>
            <a:endParaRPr sz="13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предоставления - денежная</a:t>
            </a:r>
            <a:endParaRPr sz="1300" b="1" dirty="0">
              <a:solidFill>
                <a:schemeClr val="tx1"/>
              </a:solidFill>
              <a:latin typeface="Oswald"/>
              <a:ea typeface="Oswald"/>
              <a:cs typeface="Oswald"/>
              <a:sym typeface="Oswald"/>
            </a:endParaRPr>
          </a:p>
          <a:p>
            <a:pPr marL="457200" lvl="0" indent="0" algn="ctr" rtl="0">
              <a:spcBef>
                <a:spcPts val="0"/>
              </a:spcBef>
              <a:spcAft>
                <a:spcPts val="0"/>
              </a:spcAft>
              <a:buNone/>
            </a:pPr>
            <a:endParaRPr sz="1300" b="1" dirty="0">
              <a:solidFill>
                <a:schemeClr val="tx1"/>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Размер компенсации: </a:t>
            </a:r>
            <a:r>
              <a:rPr lang="ru" sz="1300" dirty="0" smtClean="0">
                <a:solidFill>
                  <a:schemeClr val="tx1"/>
                </a:solidFill>
                <a:latin typeface="Oswald"/>
                <a:ea typeface="Oswald"/>
                <a:cs typeface="Oswald"/>
                <a:sym typeface="Oswald"/>
              </a:rPr>
              <a:t>140,7 </a:t>
            </a:r>
            <a:r>
              <a:rPr lang="ru" sz="1300" dirty="0">
                <a:solidFill>
                  <a:schemeClr val="tx1"/>
                </a:solidFill>
                <a:latin typeface="Oswald"/>
                <a:ea typeface="Oswald"/>
                <a:cs typeface="Oswald"/>
                <a:sym typeface="Oswald"/>
              </a:rPr>
              <a:t>руб. (в учебные дни при реализации образовательных программ, в том числе с применением электронного обучения и дистанционных образовательных технологий, по состоянию на </a:t>
            </a:r>
            <a:r>
              <a:rPr lang="ru" sz="1300" dirty="0" smtClean="0">
                <a:solidFill>
                  <a:schemeClr val="tx1"/>
                </a:solidFill>
                <a:latin typeface="Oswald"/>
                <a:ea typeface="Oswald"/>
                <a:cs typeface="Oswald"/>
                <a:sym typeface="Oswald"/>
              </a:rPr>
              <a:t>01.01.2024)</a:t>
            </a:r>
            <a:endParaRPr sz="13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b="1" dirty="0">
              <a:solidFill>
                <a:schemeClr val="tx1"/>
              </a:solidFill>
              <a:highlight>
                <a:schemeClr val="lt2"/>
              </a:highlight>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highlight>
                  <a:schemeClr val="lt2"/>
                </a:highlight>
                <a:latin typeface="Oswald"/>
                <a:ea typeface="Oswald"/>
                <a:cs typeface="Oswald"/>
                <a:sym typeface="Oswald"/>
              </a:rPr>
              <a:t>Периодичность выплаты</a:t>
            </a:r>
            <a:endParaRPr sz="1300" b="1" dirty="0">
              <a:solidFill>
                <a:schemeClr val="tx1"/>
              </a:solidFill>
              <a:highlight>
                <a:srgbClr val="FF0000"/>
              </a:highlight>
              <a:latin typeface="Oswald"/>
              <a:ea typeface="Oswald"/>
              <a:cs typeface="Oswald"/>
              <a:sym typeface="Oswald"/>
            </a:endParaRPr>
          </a:p>
          <a:p>
            <a:pPr marL="457200" lvl="0" indent="-317500" algn="l" rtl="0">
              <a:spcBef>
                <a:spcPts val="0"/>
              </a:spcBef>
              <a:spcAft>
                <a:spcPts val="0"/>
              </a:spcAft>
              <a:buClr>
                <a:schemeClr val="dk2"/>
              </a:buClr>
              <a:buSzPts val="1400"/>
              <a:buFont typeface="Oswald"/>
              <a:buChar char="●"/>
            </a:pPr>
            <a:r>
              <a:rPr lang="ru" sz="1300" dirty="0">
                <a:solidFill>
                  <a:schemeClr val="tx1"/>
                </a:solidFill>
                <a:latin typeface="Oswald"/>
                <a:ea typeface="Oswald"/>
                <a:cs typeface="Oswald"/>
                <a:sym typeface="Oswald"/>
              </a:rPr>
              <a:t>Ежемесячно</a:t>
            </a:r>
            <a:endParaRPr sz="1300" b="1" dirty="0">
              <a:solidFill>
                <a:schemeClr val="tx1"/>
              </a:solidFill>
              <a:highlight>
                <a:srgbClr val="FF0000"/>
              </a:highlight>
              <a:latin typeface="Oswald"/>
              <a:ea typeface="Oswald"/>
              <a:cs typeface="Oswald"/>
              <a:sym typeface="Oswald"/>
            </a:endParaRPr>
          </a:p>
          <a:p>
            <a:pPr marL="914400" lvl="0" indent="0" algn="l" rtl="0">
              <a:spcBef>
                <a:spcPts val="0"/>
              </a:spcBef>
              <a:spcAft>
                <a:spcPts val="0"/>
              </a:spcAft>
              <a:buNone/>
            </a:pPr>
            <a:endParaRPr sz="1300" dirty="0">
              <a:solidFill>
                <a:schemeClr val="dk2"/>
              </a:solidFill>
              <a:highlight>
                <a:srgbClr val="FF0000"/>
              </a:highlight>
              <a:latin typeface="Oswald"/>
              <a:ea typeface="Oswald"/>
              <a:cs typeface="Oswald"/>
              <a:sym typeface="Oswald"/>
            </a:endParaRPr>
          </a:p>
        </p:txBody>
      </p:sp>
      <p:sp>
        <p:nvSpPr>
          <p:cNvPr id="213" name="Google Shape;213;p31"/>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DADFE4">
                <a:alpha val="60000"/>
              </a:srgbClr>
            </a:gs>
            <a:gs pos="100000">
              <a:srgbClr val="F3F3F3"/>
            </a:gs>
          </a:gsLst>
          <a:lin ang="5400012"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000" y="333447"/>
            <a:ext cx="7907230" cy="990600"/>
          </a:xfrm>
        </p:spPr>
        <p:txBody>
          <a:bodyPr>
            <a:normAutofit/>
          </a:bodyPr>
          <a:lstStyle/>
          <a:p>
            <a:pPr algn="ctr"/>
            <a:r>
              <a:rPr lang="ru-RU" sz="2000" b="1" dirty="0">
                <a:solidFill>
                  <a:schemeClr val="tx1"/>
                </a:solidFill>
                <a:latin typeface="Oswald" panose="00000500000000000000" pitchFamily="2" charset="-52"/>
              </a:rPr>
              <a:t>Основополагающие законы и нормативно-правовые документы, обеспечивающие предоставление мер социальной защиты</a:t>
            </a:r>
          </a:p>
        </p:txBody>
      </p:sp>
      <p:sp>
        <p:nvSpPr>
          <p:cNvPr id="3" name="Объект 2"/>
          <p:cNvSpPr>
            <a:spLocks noGrp="1"/>
          </p:cNvSpPr>
          <p:nvPr>
            <p:ph idx="1"/>
          </p:nvPr>
        </p:nvSpPr>
        <p:spPr>
          <a:xfrm>
            <a:off x="508001" y="1210033"/>
            <a:ext cx="7852228" cy="3320989"/>
          </a:xfrm>
        </p:spPr>
        <p:txBody>
          <a:bodyPr>
            <a:normAutofit fontScale="77500" lnSpcReduction="20000"/>
          </a:bodyPr>
          <a:lstStyle/>
          <a:p>
            <a:pPr marL="0" lvl="0" indent="0">
              <a:lnSpc>
                <a:spcPct val="120000"/>
              </a:lnSpc>
              <a:spcBef>
                <a:spcPts val="0"/>
              </a:spcBef>
              <a:buNone/>
            </a:pPr>
            <a:endParaRPr lang="ru-RU" sz="1400" b="1" dirty="0">
              <a:solidFill>
                <a:schemeClr val="tx1"/>
              </a:solidFill>
              <a:latin typeface="Oswald" panose="00000500000000000000" pitchFamily="2" charset="-52"/>
              <a:ea typeface="Oswald"/>
              <a:cs typeface="Oswald"/>
              <a:sym typeface="Oswald"/>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Федеральный закон от 29.12.2012 № 273-ФЗ </a:t>
            </a:r>
            <a:r>
              <a:rPr lang="ru-RU" sz="1400" dirty="0" smtClean="0">
                <a:solidFill>
                  <a:schemeClr val="tx1"/>
                </a:solidFill>
                <a:latin typeface="Oswald" panose="00000500000000000000" pitchFamily="2" charset="-52"/>
                <a:ea typeface="Oswald"/>
                <a:cs typeface="Oswald"/>
                <a:sym typeface="Oswald"/>
              </a:rPr>
              <a:t>«Об </a:t>
            </a:r>
            <a:r>
              <a:rPr lang="ru-RU" sz="1400" dirty="0">
                <a:solidFill>
                  <a:schemeClr val="tx1"/>
                </a:solidFill>
                <a:latin typeface="Oswald" panose="00000500000000000000" pitchFamily="2" charset="-52"/>
                <a:ea typeface="Oswald"/>
                <a:cs typeface="Oswald"/>
                <a:sym typeface="Oswald"/>
              </a:rPr>
              <a:t>образовании в Российской </a:t>
            </a:r>
            <a:r>
              <a:rPr lang="ru-RU" sz="1400" dirty="0" smtClean="0">
                <a:solidFill>
                  <a:schemeClr val="tx1"/>
                </a:solidFill>
                <a:latin typeface="Oswald" panose="00000500000000000000" pitchFamily="2" charset="-52"/>
                <a:ea typeface="Oswald"/>
                <a:cs typeface="Oswald"/>
                <a:sym typeface="Oswald"/>
              </a:rPr>
              <a:t>Федерации»</a:t>
            </a:r>
            <a:endParaRPr lang="ru-RU" sz="1400" dirty="0">
              <a:solidFill>
                <a:schemeClr val="tx1"/>
              </a:solidFill>
              <a:latin typeface="Oswald" panose="00000500000000000000" pitchFamily="2" charset="-52"/>
              <a:ea typeface="Oswald"/>
              <a:cs typeface="Oswald"/>
              <a:sym typeface="Oswald"/>
            </a:endParaRPr>
          </a:p>
          <a:p>
            <a:pPr marL="460800" lvl="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Федеральный закон от 21.12.1996 № 159-ФЗ </a:t>
            </a:r>
            <a:r>
              <a:rPr lang="ru-RU" sz="1400" dirty="0" smtClean="0">
                <a:solidFill>
                  <a:schemeClr val="tx1"/>
                </a:solidFill>
                <a:latin typeface="Oswald" panose="00000500000000000000" pitchFamily="2" charset="-52"/>
                <a:ea typeface="Oswald"/>
                <a:cs typeface="Oswald"/>
                <a:sym typeface="Oswald"/>
              </a:rPr>
              <a:t>«О </a:t>
            </a:r>
            <a:r>
              <a:rPr lang="ru-RU" sz="1400" dirty="0">
                <a:solidFill>
                  <a:schemeClr val="tx1"/>
                </a:solidFill>
                <a:latin typeface="Oswald" panose="00000500000000000000" pitchFamily="2" charset="-52"/>
                <a:ea typeface="Oswald"/>
                <a:cs typeface="Oswald"/>
                <a:sym typeface="Oswald"/>
              </a:rPr>
              <a:t>дополнительных гарантиях по социальной поддержке </a:t>
            </a:r>
            <a:r>
              <a:rPr lang="ru-RU" sz="1400" dirty="0" smtClean="0">
                <a:solidFill>
                  <a:schemeClr val="tx1"/>
                </a:solidFill>
                <a:latin typeface="Oswald" panose="00000500000000000000" pitchFamily="2" charset="-52"/>
                <a:ea typeface="Oswald"/>
                <a:cs typeface="Oswald"/>
                <a:sym typeface="Oswald"/>
              </a:rPr>
              <a:t>детей-сирот </a:t>
            </a:r>
            <a:r>
              <a:rPr lang="ru-RU" sz="1400" dirty="0">
                <a:solidFill>
                  <a:schemeClr val="tx1"/>
                </a:solidFill>
                <a:latin typeface="Oswald" panose="00000500000000000000" pitchFamily="2" charset="-52"/>
                <a:ea typeface="Oswald"/>
                <a:cs typeface="Oswald"/>
                <a:sym typeface="Oswald"/>
              </a:rPr>
              <a:t>и детей, оставшихся без попечения </a:t>
            </a:r>
            <a:r>
              <a:rPr lang="ru-RU" sz="1400" dirty="0" smtClean="0">
                <a:solidFill>
                  <a:schemeClr val="tx1"/>
                </a:solidFill>
                <a:latin typeface="Oswald" panose="00000500000000000000" pitchFamily="2" charset="-52"/>
                <a:ea typeface="Oswald"/>
                <a:cs typeface="Oswald"/>
                <a:sym typeface="Oswald"/>
              </a:rPr>
              <a:t>родителей»</a:t>
            </a:r>
            <a:endParaRPr lang="ru-RU" sz="1400" dirty="0">
              <a:solidFill>
                <a:schemeClr val="tx1"/>
              </a:solidFill>
              <a:latin typeface="Oswald" panose="00000500000000000000" pitchFamily="2" charset="-52"/>
              <a:ea typeface="Oswald"/>
              <a:cs typeface="Oswald"/>
              <a:sym typeface="Oswald"/>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rPr>
              <a:t>Федеральный закон от 24.07.1998</a:t>
            </a:r>
            <a:r>
              <a:rPr lang="ru-RU" sz="1400" dirty="0">
                <a:solidFill>
                  <a:schemeClr val="tx1"/>
                </a:solidFill>
                <a:latin typeface="Oswald" panose="00000500000000000000" pitchFamily="2" charset="-52"/>
                <a:ea typeface="Oswald"/>
                <a:cs typeface="Oswald"/>
                <a:sym typeface="Oswald"/>
              </a:rPr>
              <a:t> №</a:t>
            </a:r>
            <a:r>
              <a:rPr lang="ru-RU" sz="1400" dirty="0">
                <a:solidFill>
                  <a:schemeClr val="tx1"/>
                </a:solidFill>
                <a:latin typeface="Oswald" panose="00000500000000000000" pitchFamily="2" charset="-52"/>
                <a:ea typeface="Oswald"/>
                <a:cs typeface="Oswald"/>
              </a:rPr>
              <a:t> 124-ФЗ </a:t>
            </a:r>
            <a:r>
              <a:rPr lang="ru-RU" sz="1400" dirty="0" smtClean="0">
                <a:solidFill>
                  <a:schemeClr val="tx1"/>
                </a:solidFill>
                <a:latin typeface="Oswald" panose="00000500000000000000" pitchFamily="2" charset="-52"/>
                <a:ea typeface="Oswald"/>
                <a:cs typeface="Oswald"/>
              </a:rPr>
              <a:t>«Об </a:t>
            </a:r>
            <a:r>
              <a:rPr lang="ru-RU" sz="1400" dirty="0">
                <a:solidFill>
                  <a:schemeClr val="tx1"/>
                </a:solidFill>
                <a:latin typeface="Oswald" panose="00000500000000000000" pitchFamily="2" charset="-52"/>
                <a:ea typeface="Oswald"/>
                <a:cs typeface="Oswald"/>
              </a:rPr>
              <a:t>основных гарантиях прав ребенка в Российской </a:t>
            </a:r>
            <a:r>
              <a:rPr lang="ru-RU" sz="1400" dirty="0" smtClean="0">
                <a:solidFill>
                  <a:schemeClr val="tx1"/>
                </a:solidFill>
                <a:latin typeface="Oswald" panose="00000500000000000000" pitchFamily="2" charset="-52"/>
                <a:ea typeface="Oswald"/>
                <a:cs typeface="Oswald"/>
              </a:rPr>
              <a:t>Федерации»</a:t>
            </a:r>
            <a:endParaRPr lang="ru-RU" sz="1400" dirty="0">
              <a:solidFill>
                <a:schemeClr val="tx1"/>
              </a:solidFill>
              <a:latin typeface="Oswald" panose="00000500000000000000" pitchFamily="2" charset="-52"/>
              <a:ea typeface="Oswald"/>
              <a:cs typeface="Oswald"/>
              <a:sym typeface="Oswald"/>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Закон Свердловской области от 15.07.2013 № 78-ОЗ </a:t>
            </a:r>
            <a:r>
              <a:rPr lang="ru-RU" sz="1400" dirty="0" smtClean="0">
                <a:solidFill>
                  <a:schemeClr val="tx1"/>
                </a:solidFill>
                <a:latin typeface="Oswald" panose="00000500000000000000" pitchFamily="2" charset="-52"/>
                <a:ea typeface="Oswald"/>
                <a:cs typeface="Oswald"/>
                <a:sym typeface="Oswald"/>
              </a:rPr>
              <a:t>«Об </a:t>
            </a:r>
            <a:r>
              <a:rPr lang="ru-RU" sz="1400" dirty="0">
                <a:solidFill>
                  <a:schemeClr val="tx1"/>
                </a:solidFill>
                <a:latin typeface="Oswald" panose="00000500000000000000" pitchFamily="2" charset="-52"/>
                <a:ea typeface="Oswald"/>
                <a:cs typeface="Oswald"/>
                <a:sym typeface="Oswald"/>
              </a:rPr>
              <a:t>образовании в Свердловской </a:t>
            </a:r>
            <a:r>
              <a:rPr lang="ru-RU" sz="1400" dirty="0" smtClean="0">
                <a:solidFill>
                  <a:schemeClr val="tx1"/>
                </a:solidFill>
                <a:latin typeface="Oswald" panose="00000500000000000000" pitchFamily="2" charset="-52"/>
                <a:ea typeface="Oswald"/>
                <a:cs typeface="Oswald"/>
                <a:sym typeface="Oswald"/>
              </a:rPr>
              <a:t>области»</a:t>
            </a:r>
            <a:endParaRPr lang="ru-RU" sz="1400" dirty="0">
              <a:solidFill>
                <a:schemeClr val="tx1"/>
              </a:solidFill>
              <a:latin typeface="Oswald" panose="00000500000000000000" pitchFamily="2" charset="-52"/>
              <a:ea typeface="Oswald"/>
              <a:cs typeface="Oswald"/>
              <a:sym typeface="Oswald"/>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Закон Свердловской области от 23.10.1995 № 28-ОЗ </a:t>
            </a:r>
            <a:r>
              <a:rPr lang="ru-RU" sz="1400" dirty="0" smtClean="0">
                <a:solidFill>
                  <a:schemeClr val="tx1"/>
                </a:solidFill>
                <a:latin typeface="Oswald" panose="00000500000000000000" pitchFamily="2" charset="-52"/>
                <a:ea typeface="Oswald"/>
                <a:cs typeface="Oswald"/>
                <a:sym typeface="Oswald"/>
              </a:rPr>
              <a:t>«О </a:t>
            </a:r>
            <a:r>
              <a:rPr lang="ru-RU" sz="1400" dirty="0">
                <a:solidFill>
                  <a:schemeClr val="tx1"/>
                </a:solidFill>
                <a:latin typeface="Oswald" panose="00000500000000000000" pitchFamily="2" charset="-52"/>
                <a:ea typeface="Oswald"/>
                <a:cs typeface="Oswald"/>
                <a:sym typeface="Oswald"/>
              </a:rPr>
              <a:t>защите прав ребенка Закон Свердловской области </a:t>
            </a:r>
            <a:r>
              <a:rPr lang="ru-RU" sz="1400" dirty="0" smtClean="0">
                <a:solidFill>
                  <a:schemeClr val="tx1"/>
                </a:solidFill>
                <a:latin typeface="Oswald" panose="00000500000000000000" pitchFamily="2" charset="-52"/>
                <a:ea typeface="Oswald"/>
                <a:cs typeface="Oswald"/>
                <a:sym typeface="Oswald"/>
              </a:rPr>
              <a:t>от </a:t>
            </a:r>
            <a:r>
              <a:rPr lang="ru-RU" sz="1400" dirty="0">
                <a:solidFill>
                  <a:schemeClr val="tx1"/>
                </a:solidFill>
                <a:latin typeface="Oswald" panose="00000500000000000000" pitchFamily="2" charset="-52"/>
                <a:ea typeface="Oswald" panose="020B0604020202020204" charset="-52"/>
                <a:cs typeface="Oswald" panose="020B0604020202020204" charset="-52"/>
              </a:rPr>
              <a:t>03.11.2022 № 114-ОЗ </a:t>
            </a:r>
            <a:r>
              <a:rPr lang="en-US" sz="1400" dirty="0" smtClean="0">
                <a:solidFill>
                  <a:schemeClr val="tx1"/>
                </a:solidFill>
                <a:latin typeface="Oswald" panose="00000500000000000000" pitchFamily="2" charset="-52"/>
                <a:ea typeface="Oswald" panose="020B0604020202020204" charset="-52"/>
                <a:cs typeface="Oswald" panose="020B0604020202020204" charset="-52"/>
              </a:rPr>
              <a:t/>
            </a:r>
            <a:br>
              <a:rPr lang="en-US" sz="1400" dirty="0" smtClean="0">
                <a:solidFill>
                  <a:schemeClr val="tx1"/>
                </a:solidFill>
                <a:latin typeface="Oswald" panose="00000500000000000000" pitchFamily="2" charset="-52"/>
                <a:ea typeface="Oswald" panose="020B0604020202020204" charset="-52"/>
                <a:cs typeface="Oswald" panose="020B0604020202020204" charset="-52"/>
              </a:rPr>
            </a:br>
            <a:r>
              <a:rPr lang="en-US" sz="1400" dirty="0" smtClean="0">
                <a:solidFill>
                  <a:schemeClr val="tx1"/>
                </a:solidFill>
                <a:latin typeface="Oswald" panose="00000500000000000000" pitchFamily="2" charset="-52"/>
                <a:ea typeface="Oswald" panose="020B0604020202020204" charset="-52"/>
                <a:cs typeface="Oswald" panose="020B0604020202020204" charset="-52"/>
              </a:rPr>
              <a:t>«</a:t>
            </a:r>
            <a:r>
              <a:rPr lang="ru-RU" sz="1400" dirty="0">
                <a:solidFill>
                  <a:schemeClr val="tx1"/>
                </a:solidFill>
                <a:latin typeface="Oswald" panose="00000500000000000000" pitchFamily="2" charset="-52"/>
                <a:ea typeface="Oswald" panose="020B0604020202020204" charset="-52"/>
                <a:cs typeface="Oswald" panose="020B0604020202020204" charset="-52"/>
              </a:rPr>
              <a:t>О внесении изменений в статью 33-1 Закона Свердловской области </a:t>
            </a:r>
            <a:r>
              <a:rPr lang="ru-RU" sz="14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400" dirty="0">
                <a:solidFill>
                  <a:schemeClr val="tx1"/>
                </a:solidFill>
                <a:latin typeface="Oswald" panose="00000500000000000000" pitchFamily="2" charset="-52"/>
                <a:ea typeface="Oswald" panose="020B0604020202020204" charset="-52"/>
                <a:cs typeface="Oswald" panose="020B0604020202020204" charset="-52"/>
              </a:rPr>
              <a:t>образовании </a:t>
            </a:r>
            <a:r>
              <a:rPr lang="ru-RU" sz="1400" dirty="0" smtClean="0">
                <a:solidFill>
                  <a:schemeClr val="tx1"/>
                </a:solidFill>
                <a:latin typeface="Oswald" panose="00000500000000000000" pitchFamily="2" charset="-52"/>
                <a:ea typeface="Oswald" panose="020B0604020202020204" charset="-52"/>
                <a:cs typeface="Oswald" panose="020B0604020202020204" charset="-52"/>
              </a:rPr>
              <a:t>в </a:t>
            </a:r>
            <a:r>
              <a:rPr lang="ru-RU" sz="1400" dirty="0">
                <a:solidFill>
                  <a:schemeClr val="tx1"/>
                </a:solidFill>
                <a:latin typeface="Oswald" panose="00000500000000000000" pitchFamily="2" charset="-52"/>
                <a:ea typeface="Oswald" panose="020B0604020202020204" charset="-52"/>
                <a:cs typeface="Oswald" panose="020B0604020202020204" charset="-52"/>
              </a:rPr>
              <a:t>Свердловской области</a:t>
            </a:r>
            <a:r>
              <a:rPr lang="en-US" sz="1400" dirty="0" smtClean="0">
                <a:solidFill>
                  <a:schemeClr val="tx1"/>
                </a:solidFill>
                <a:latin typeface="Oswald" panose="00000500000000000000" pitchFamily="2" charset="-52"/>
                <a:ea typeface="Oswald" panose="020B0604020202020204" charset="-52"/>
                <a:cs typeface="Oswald" panose="020B0604020202020204" charset="-52"/>
              </a:rPr>
              <a:t>»</a:t>
            </a:r>
            <a:endParaRPr lang="ru-RU" sz="1400" dirty="0" smtClean="0">
              <a:solidFill>
                <a:schemeClr val="tx1"/>
              </a:solidFill>
              <a:latin typeface="Oswald" panose="00000500000000000000" pitchFamily="2" charset="-52"/>
              <a:ea typeface="Oswald" panose="020B0604020202020204" charset="-52"/>
              <a:cs typeface="Oswald" panose="020B0604020202020204" charset="-52"/>
            </a:endParaRPr>
          </a:p>
          <a:p>
            <a:pPr marL="46080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panose="020B0604020202020204" charset="-52"/>
                <a:cs typeface="Oswald" panose="020B0604020202020204" charset="-52"/>
              </a:rPr>
              <a:t>Закон Свердловской области от 26.03.2024 № </a:t>
            </a:r>
            <a:r>
              <a:rPr lang="ru-RU" sz="1400" dirty="0" smtClean="0">
                <a:solidFill>
                  <a:schemeClr val="tx1"/>
                </a:solidFill>
                <a:latin typeface="Oswald" panose="00000500000000000000" pitchFamily="2" charset="-52"/>
                <a:ea typeface="Oswald" panose="020B0604020202020204" charset="-52"/>
                <a:cs typeface="Oswald" panose="020B0604020202020204" charset="-52"/>
              </a:rPr>
              <a:t>30-ОЗ «О </a:t>
            </a:r>
            <a:r>
              <a:rPr lang="ru-RU" sz="1400" dirty="0">
                <a:solidFill>
                  <a:schemeClr val="tx1"/>
                </a:solidFill>
                <a:latin typeface="Oswald" panose="00000500000000000000" pitchFamily="2" charset="-52"/>
                <a:ea typeface="Oswald" panose="020B0604020202020204" charset="-52"/>
                <a:cs typeface="Oswald" panose="020B0604020202020204" charset="-52"/>
              </a:rPr>
              <a:t>внесении изменений в Закон Свердловской области </a:t>
            </a:r>
            <a:r>
              <a:rPr lang="en-US" sz="1400" dirty="0" smtClean="0">
                <a:solidFill>
                  <a:schemeClr val="tx1"/>
                </a:solidFill>
                <a:latin typeface="Oswald" panose="00000500000000000000" pitchFamily="2" charset="-52"/>
                <a:ea typeface="Oswald" panose="020B0604020202020204" charset="-52"/>
                <a:cs typeface="Oswald" panose="020B0604020202020204" charset="-52"/>
              </a:rPr>
              <a:t/>
            </a:r>
            <a:br>
              <a:rPr lang="en-US" sz="1400" dirty="0" smtClean="0">
                <a:solidFill>
                  <a:schemeClr val="tx1"/>
                </a:solidFill>
                <a:latin typeface="Oswald" panose="00000500000000000000" pitchFamily="2" charset="-52"/>
                <a:ea typeface="Oswald" panose="020B0604020202020204" charset="-52"/>
                <a:cs typeface="Oswald" panose="020B0604020202020204" charset="-52"/>
              </a:rPr>
            </a:br>
            <a:r>
              <a:rPr lang="ru-RU" sz="1400" dirty="0" smtClean="0">
                <a:solidFill>
                  <a:schemeClr val="tx1"/>
                </a:solidFill>
                <a:latin typeface="Oswald" panose="00000500000000000000" pitchFamily="2" charset="-52"/>
                <a:ea typeface="Oswald" panose="020B0604020202020204" charset="-52"/>
                <a:cs typeface="Oswald" panose="020B0604020202020204" charset="-52"/>
              </a:rPr>
              <a:t>«</a:t>
            </a:r>
            <a:r>
              <a:rPr lang="ru-RU" sz="14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400" dirty="0">
                <a:solidFill>
                  <a:schemeClr val="tx1"/>
                </a:solidFill>
                <a:latin typeface="Oswald" panose="00000500000000000000" pitchFamily="2" charset="-52"/>
                <a:ea typeface="Oswald" panose="020B0604020202020204" charset="-52"/>
                <a:cs typeface="Oswald" panose="020B0604020202020204" charset="-52"/>
              </a:rPr>
              <a:t>образовании в Свердловской </a:t>
            </a:r>
            <a:r>
              <a:rPr lang="ru-RU" sz="1400" dirty="0" smtClean="0">
                <a:solidFill>
                  <a:schemeClr val="tx1"/>
                </a:solidFill>
                <a:latin typeface="Oswald" panose="00000500000000000000" pitchFamily="2" charset="-52"/>
                <a:ea typeface="Oswald" panose="020B0604020202020204" charset="-52"/>
                <a:cs typeface="Oswald" panose="020B0604020202020204" charset="-52"/>
              </a:rPr>
              <a:t>области»</a:t>
            </a:r>
          </a:p>
          <a:p>
            <a:pPr marL="460800" indent="-319300">
              <a:lnSpc>
                <a:spcPct val="120000"/>
              </a:lnSpc>
              <a:spcBef>
                <a:spcPts val="0"/>
              </a:spcBef>
              <a:buClr>
                <a:schemeClr val="dk2"/>
              </a:buClr>
              <a:buSzPts val="1400"/>
              <a:buFont typeface="Oswald"/>
              <a:buChar char="●"/>
            </a:pPr>
            <a:r>
              <a:rPr lang="ru-RU" sz="1400" dirty="0" smtClean="0">
                <a:solidFill>
                  <a:schemeClr val="tx1"/>
                </a:solidFill>
                <a:latin typeface="Oswald" panose="00000500000000000000" pitchFamily="2" charset="-52"/>
                <a:ea typeface="Oswald"/>
                <a:cs typeface="Oswald"/>
                <a:sym typeface="Oswald"/>
              </a:rPr>
              <a:t>Приказ </a:t>
            </a:r>
            <a:r>
              <a:rPr lang="ru-RU" sz="1400" dirty="0">
                <a:solidFill>
                  <a:schemeClr val="tx1"/>
                </a:solidFill>
                <a:latin typeface="Oswald" panose="00000500000000000000" pitchFamily="2" charset="-52"/>
                <a:ea typeface="Oswald"/>
                <a:cs typeface="Oswald"/>
                <a:sym typeface="Oswald"/>
              </a:rPr>
              <a:t>Министерства образования и молодёжной политики Свердловской области от 02.08.2019 № 158-Д </a:t>
            </a:r>
            <a:r>
              <a:rPr lang="ru-RU" sz="1400" dirty="0" smtClean="0">
                <a:solidFill>
                  <a:schemeClr val="tx1"/>
                </a:solidFill>
                <a:latin typeface="Oswald" panose="00000500000000000000" pitchFamily="2" charset="-52"/>
                <a:ea typeface="Oswald"/>
                <a:cs typeface="Oswald"/>
                <a:sym typeface="Oswald"/>
              </a:rPr>
              <a:t>«</a:t>
            </a:r>
            <a:r>
              <a:rPr lang="ru-RU" sz="1400" dirty="0" smtClean="0">
                <a:solidFill>
                  <a:schemeClr val="tx1"/>
                </a:solidFill>
                <a:latin typeface="Oswald" panose="00000500000000000000" pitchFamily="2" charset="-52"/>
                <a:ea typeface="Oswald"/>
                <a:cs typeface="Oswald"/>
                <a:sym typeface="Oswald"/>
              </a:rPr>
              <a:t>Об </a:t>
            </a:r>
            <a:r>
              <a:rPr lang="ru-RU" sz="1400" dirty="0">
                <a:solidFill>
                  <a:schemeClr val="tx1"/>
                </a:solidFill>
                <a:latin typeface="Oswald" panose="00000500000000000000" pitchFamily="2" charset="-52"/>
                <a:ea typeface="Oswald"/>
                <a:cs typeface="Oswald"/>
                <a:sym typeface="Oswald"/>
              </a:rPr>
              <a:t>утверждении Перечня мер социальной защиты (поддержки), предоставляемых Министерством </a:t>
            </a:r>
            <a:r>
              <a:rPr lang="ru-RU" sz="1400" dirty="0" smtClean="0">
                <a:solidFill>
                  <a:schemeClr val="tx1"/>
                </a:solidFill>
                <a:latin typeface="Oswald" panose="00000500000000000000" pitchFamily="2" charset="-52"/>
                <a:ea typeface="Oswald"/>
                <a:cs typeface="Oswald"/>
                <a:sym typeface="Oswald"/>
              </a:rPr>
              <a:t>образования </a:t>
            </a:r>
            <a:r>
              <a:rPr lang="ru-RU" sz="1400" dirty="0" smtClean="0">
                <a:solidFill>
                  <a:schemeClr val="tx1"/>
                </a:solidFill>
                <a:latin typeface="Oswald" panose="00000500000000000000" pitchFamily="2" charset="-52"/>
                <a:ea typeface="Oswald"/>
                <a:cs typeface="Oswald"/>
                <a:sym typeface="Oswald"/>
              </a:rPr>
              <a:t>и</a:t>
            </a:r>
            <a:r>
              <a:rPr lang="en-US" sz="1400" dirty="0" smtClean="0">
                <a:solidFill>
                  <a:schemeClr val="tx1"/>
                </a:solidFill>
                <a:latin typeface="Oswald" panose="00000500000000000000" pitchFamily="2" charset="-52"/>
                <a:ea typeface="Oswald"/>
                <a:cs typeface="Oswald"/>
                <a:sym typeface="Oswald"/>
              </a:rPr>
              <a:t> </a:t>
            </a:r>
            <a:r>
              <a:rPr lang="ru-RU" sz="1400" dirty="0" smtClean="0">
                <a:solidFill>
                  <a:schemeClr val="tx1"/>
                </a:solidFill>
                <a:latin typeface="Oswald" panose="00000500000000000000" pitchFamily="2" charset="-52"/>
                <a:ea typeface="Oswald"/>
                <a:cs typeface="Oswald"/>
                <a:sym typeface="Oswald"/>
              </a:rPr>
              <a:t>молодежной </a:t>
            </a:r>
            <a:r>
              <a:rPr lang="ru-RU" sz="1400" dirty="0">
                <a:solidFill>
                  <a:schemeClr val="tx1"/>
                </a:solidFill>
                <a:latin typeface="Oswald" panose="00000500000000000000" pitchFamily="2" charset="-52"/>
                <a:ea typeface="Oswald"/>
                <a:cs typeface="Oswald"/>
                <a:sym typeface="Oswald"/>
              </a:rPr>
              <a:t>политики Свердловской области, подлежащих передаче в единую государственную информационную систему социального </a:t>
            </a:r>
            <a:r>
              <a:rPr lang="ru-RU" sz="1400" dirty="0" smtClean="0">
                <a:solidFill>
                  <a:schemeClr val="tx1"/>
                </a:solidFill>
                <a:latin typeface="Oswald" panose="00000500000000000000" pitchFamily="2" charset="-52"/>
                <a:ea typeface="Oswald"/>
                <a:cs typeface="Oswald"/>
                <a:sym typeface="Oswald"/>
              </a:rPr>
              <a:t>обеспечения» </a:t>
            </a:r>
            <a:r>
              <a:rPr lang="en-US" sz="1400" dirty="0" smtClean="0">
                <a:solidFill>
                  <a:schemeClr val="tx1"/>
                </a:solidFill>
                <a:latin typeface="Oswald" panose="00000500000000000000" pitchFamily="2" charset="-52"/>
                <a:ea typeface="Oswald"/>
                <a:cs typeface="Oswald"/>
                <a:sym typeface="Oswald"/>
              </a:rPr>
              <a:t/>
            </a:r>
            <a:br>
              <a:rPr lang="en-US" sz="1400" dirty="0" smtClean="0">
                <a:solidFill>
                  <a:schemeClr val="tx1"/>
                </a:solidFill>
                <a:latin typeface="Oswald" panose="00000500000000000000" pitchFamily="2" charset="-52"/>
                <a:ea typeface="Oswald"/>
                <a:cs typeface="Oswald"/>
                <a:sym typeface="Oswald"/>
              </a:rPr>
            </a:br>
            <a:r>
              <a:rPr lang="ru-RU" sz="1400" dirty="0" smtClean="0">
                <a:solidFill>
                  <a:schemeClr val="tx1"/>
                </a:solidFill>
                <a:latin typeface="Oswald" panose="00000500000000000000" pitchFamily="2" charset="-52"/>
                <a:ea typeface="Oswald"/>
                <a:cs typeface="Oswald"/>
                <a:sym typeface="Oswald"/>
              </a:rPr>
              <a:t>(</a:t>
            </a:r>
            <a:r>
              <a:rPr lang="ru-RU" sz="1400" dirty="0" smtClean="0">
                <a:solidFill>
                  <a:schemeClr val="tx1"/>
                </a:solidFill>
                <a:latin typeface="Oswald" panose="00000500000000000000" pitchFamily="2" charset="-52"/>
                <a:ea typeface="Oswald"/>
                <a:cs typeface="Oswald"/>
                <a:sym typeface="Oswald"/>
              </a:rPr>
              <a:t>с </a:t>
            </a:r>
            <a:r>
              <a:rPr lang="ru-RU" sz="1400" dirty="0">
                <a:solidFill>
                  <a:schemeClr val="tx1"/>
                </a:solidFill>
                <a:latin typeface="Oswald" panose="00000500000000000000" pitchFamily="2" charset="-52"/>
                <a:ea typeface="Oswald"/>
                <a:cs typeface="Oswald"/>
                <a:sym typeface="Oswald"/>
              </a:rPr>
              <a:t>изменениями от </a:t>
            </a:r>
            <a:r>
              <a:rPr lang="ru-RU" sz="1400" dirty="0" smtClean="0">
                <a:solidFill>
                  <a:schemeClr val="tx1"/>
                </a:solidFill>
                <a:latin typeface="Oswald" panose="00000500000000000000" pitchFamily="2" charset="-52"/>
                <a:ea typeface="Oswald"/>
                <a:cs typeface="Oswald"/>
                <a:sym typeface="Oswald"/>
              </a:rPr>
              <a:t>20.08.2024 № 1132-Д)</a:t>
            </a:r>
            <a:endParaRPr lang="ru-RU" sz="1400" dirty="0">
              <a:solidFill>
                <a:schemeClr val="tx1"/>
              </a:solidFill>
              <a:latin typeface="Oswald" panose="00000500000000000000" pitchFamily="2" charset="-52"/>
              <a:ea typeface="Oswald"/>
              <a:cs typeface="Oswald"/>
              <a:sym typeface="Oswald"/>
            </a:endParaRPr>
          </a:p>
          <a:p>
            <a:pPr marL="460800" lvl="0" indent="-319300">
              <a:lnSpc>
                <a:spcPct val="120000"/>
              </a:lnSpc>
              <a:spcBef>
                <a:spcPts val="0"/>
              </a:spcBef>
              <a:buClr>
                <a:schemeClr val="dk2"/>
              </a:buClr>
              <a:buSzPts val="1400"/>
              <a:buFont typeface="Oswald"/>
              <a:buChar char="●"/>
            </a:pPr>
            <a:r>
              <a:rPr lang="ru-RU" sz="1400" dirty="0">
                <a:solidFill>
                  <a:schemeClr val="tx1"/>
                </a:solidFill>
                <a:latin typeface="Oswald" panose="00000500000000000000" pitchFamily="2" charset="-52"/>
                <a:ea typeface="Oswald"/>
                <a:cs typeface="Oswald"/>
                <a:sym typeface="Oswald"/>
              </a:rPr>
              <a:t>Приказ Министерства образования и молодежной политики Свердловской области от </a:t>
            </a:r>
            <a:r>
              <a:rPr lang="ru-RU" sz="1400" dirty="0" smtClean="0">
                <a:solidFill>
                  <a:schemeClr val="tx1"/>
                </a:solidFill>
                <a:latin typeface="Oswald" panose="00000500000000000000" pitchFamily="2" charset="-52"/>
                <a:ea typeface="Oswald"/>
                <a:cs typeface="Oswald"/>
                <a:sym typeface="Oswald"/>
              </a:rPr>
              <a:t>05.12.2023 </a:t>
            </a:r>
            <a:r>
              <a:rPr lang="ru-RU" sz="1400" dirty="0">
                <a:solidFill>
                  <a:schemeClr val="tx1"/>
                </a:solidFill>
                <a:latin typeface="Oswald" panose="00000500000000000000" pitchFamily="2" charset="-52"/>
                <a:ea typeface="Oswald"/>
                <a:cs typeface="Oswald"/>
                <a:sym typeface="Oswald"/>
              </a:rPr>
              <a:t>№ </a:t>
            </a:r>
            <a:r>
              <a:rPr lang="ru-RU" sz="1400" dirty="0" smtClean="0">
                <a:solidFill>
                  <a:schemeClr val="tx1"/>
                </a:solidFill>
                <a:latin typeface="Oswald" panose="00000500000000000000" pitchFamily="2" charset="-52"/>
                <a:ea typeface="Oswald"/>
                <a:cs typeface="Oswald"/>
                <a:sym typeface="Oswald"/>
              </a:rPr>
              <a:t>1365-Д </a:t>
            </a:r>
            <a:r>
              <a:rPr lang="ru-RU" sz="1400" dirty="0" smtClean="0">
                <a:solidFill>
                  <a:schemeClr val="tx1"/>
                </a:solidFill>
                <a:latin typeface="Oswald" panose="00000500000000000000" pitchFamily="2" charset="-52"/>
                <a:ea typeface="Oswald"/>
                <a:cs typeface="Oswald"/>
                <a:sym typeface="Oswald"/>
              </a:rPr>
              <a:t>«</a:t>
            </a:r>
            <a:r>
              <a:rPr lang="ru-RU" sz="1400" dirty="0" smtClean="0">
                <a:solidFill>
                  <a:schemeClr val="tx1"/>
                </a:solidFill>
                <a:latin typeface="Oswald" panose="00000500000000000000" pitchFamily="2" charset="-52"/>
                <a:ea typeface="Oswald"/>
                <a:cs typeface="Oswald"/>
                <a:sym typeface="Oswald"/>
              </a:rPr>
              <a:t>Об </a:t>
            </a:r>
            <a:r>
              <a:rPr lang="ru-RU" sz="1400" dirty="0">
                <a:solidFill>
                  <a:schemeClr val="tx1"/>
                </a:solidFill>
                <a:latin typeface="Oswald" panose="00000500000000000000" pitchFamily="2" charset="-52"/>
                <a:ea typeface="Oswald"/>
                <a:cs typeface="Oswald"/>
                <a:sym typeface="Oswald"/>
              </a:rPr>
              <a:t>осуществлении государственными бюджетными и автономными образовательными учреждениями Свердловской области полномочий Министерства образования и молодежной политики Свердловской области по исполнению публичных обязательств перед физическим лицом, подлежащих исполнению в денежной форме, и финансового обеспечения </a:t>
            </a:r>
            <a:r>
              <a:rPr lang="ru-RU" sz="1400" dirty="0" smtClean="0">
                <a:solidFill>
                  <a:schemeClr val="tx1"/>
                </a:solidFill>
                <a:latin typeface="Oswald" panose="00000500000000000000" pitchFamily="2" charset="-52"/>
                <a:ea typeface="Oswald"/>
                <a:cs typeface="Oswald"/>
                <a:sym typeface="Oswald"/>
              </a:rPr>
              <a:t>их </a:t>
            </a:r>
            <a:r>
              <a:rPr lang="ru-RU" sz="1400" dirty="0">
                <a:solidFill>
                  <a:schemeClr val="tx1"/>
                </a:solidFill>
                <a:latin typeface="Oswald" panose="00000500000000000000" pitchFamily="2" charset="-52"/>
                <a:ea typeface="Oswald"/>
                <a:cs typeface="Oswald"/>
                <a:sym typeface="Oswald"/>
              </a:rPr>
              <a:t>осуществления в </a:t>
            </a:r>
            <a:r>
              <a:rPr lang="ru-RU" sz="1400" dirty="0" smtClean="0">
                <a:solidFill>
                  <a:schemeClr val="tx1"/>
                </a:solidFill>
                <a:latin typeface="Oswald" panose="00000500000000000000" pitchFamily="2" charset="-52"/>
                <a:ea typeface="Oswald"/>
                <a:cs typeface="Oswald"/>
                <a:sym typeface="Oswald"/>
              </a:rPr>
              <a:t>2024 году</a:t>
            </a:r>
            <a:r>
              <a:rPr lang="ru-RU" sz="1400" dirty="0">
                <a:solidFill>
                  <a:schemeClr val="tx1"/>
                </a:solidFill>
                <a:latin typeface="Oswald" panose="00000500000000000000" pitchFamily="2" charset="-52"/>
                <a:ea typeface="Oswald"/>
                <a:cs typeface="Oswald"/>
                <a:sym typeface="Oswald"/>
              </a:rPr>
              <a:t>» </a:t>
            </a:r>
            <a:r>
              <a:rPr lang="en-US" sz="1400" dirty="0" smtClean="0">
                <a:solidFill>
                  <a:schemeClr val="tx1"/>
                </a:solidFill>
                <a:latin typeface="Oswald" panose="00000500000000000000" pitchFamily="2" charset="-52"/>
                <a:ea typeface="Oswald"/>
                <a:cs typeface="Oswald"/>
                <a:sym typeface="Oswald"/>
              </a:rPr>
              <a:t/>
            </a:r>
            <a:br>
              <a:rPr lang="en-US" sz="1400" dirty="0" smtClean="0">
                <a:solidFill>
                  <a:schemeClr val="tx1"/>
                </a:solidFill>
                <a:latin typeface="Oswald" panose="00000500000000000000" pitchFamily="2" charset="-52"/>
                <a:ea typeface="Oswald"/>
                <a:cs typeface="Oswald"/>
                <a:sym typeface="Oswald"/>
              </a:rPr>
            </a:br>
            <a:r>
              <a:rPr lang="ru-RU" sz="1400" dirty="0" smtClean="0">
                <a:solidFill>
                  <a:schemeClr val="tx1"/>
                </a:solidFill>
                <a:latin typeface="Oswald" panose="00000500000000000000" pitchFamily="2" charset="-52"/>
                <a:ea typeface="Oswald"/>
                <a:cs typeface="Oswald"/>
                <a:sym typeface="Oswald"/>
              </a:rPr>
              <a:t>(</a:t>
            </a:r>
            <a:r>
              <a:rPr lang="ru-RU" sz="1400" dirty="0" smtClean="0">
                <a:solidFill>
                  <a:schemeClr val="tx1"/>
                </a:solidFill>
                <a:latin typeface="Oswald" panose="00000500000000000000" pitchFamily="2" charset="-52"/>
                <a:ea typeface="Oswald"/>
                <a:cs typeface="Oswald"/>
                <a:sym typeface="Oswald"/>
              </a:rPr>
              <a:t>с </a:t>
            </a:r>
            <a:r>
              <a:rPr lang="ru-RU" sz="1400" dirty="0">
                <a:solidFill>
                  <a:schemeClr val="tx1"/>
                </a:solidFill>
                <a:latin typeface="Oswald" panose="00000500000000000000" pitchFamily="2" charset="-52"/>
                <a:ea typeface="Oswald"/>
                <a:cs typeface="Oswald"/>
                <a:sym typeface="Oswald"/>
              </a:rPr>
              <a:t>изменениями от </a:t>
            </a:r>
            <a:r>
              <a:rPr lang="ru-RU" sz="1400" dirty="0" smtClean="0">
                <a:solidFill>
                  <a:schemeClr val="tx1"/>
                </a:solidFill>
                <a:latin typeface="Oswald" panose="00000500000000000000" pitchFamily="2" charset="-52"/>
                <a:ea typeface="Oswald"/>
                <a:cs typeface="Oswald"/>
                <a:sym typeface="Oswald"/>
              </a:rPr>
              <a:t>06.08.2024 </a:t>
            </a:r>
            <a:r>
              <a:rPr lang="ru-RU" sz="1400" dirty="0">
                <a:solidFill>
                  <a:schemeClr val="tx1"/>
                </a:solidFill>
                <a:latin typeface="Oswald" panose="00000500000000000000" pitchFamily="2" charset="-52"/>
                <a:ea typeface="Oswald"/>
                <a:cs typeface="Oswald"/>
                <a:sym typeface="Oswald"/>
              </a:rPr>
              <a:t>№ </a:t>
            </a:r>
            <a:r>
              <a:rPr lang="ru-RU" sz="1400" dirty="0" smtClean="0">
                <a:solidFill>
                  <a:schemeClr val="tx1"/>
                </a:solidFill>
                <a:latin typeface="Oswald" panose="00000500000000000000" pitchFamily="2" charset="-52"/>
                <a:ea typeface="Oswald"/>
                <a:cs typeface="Oswald"/>
                <a:sym typeface="Oswald"/>
              </a:rPr>
              <a:t>1069-Д</a:t>
            </a:r>
            <a:r>
              <a:rPr lang="ru-RU" sz="1400" dirty="0">
                <a:solidFill>
                  <a:schemeClr val="tx1"/>
                </a:solidFill>
                <a:latin typeface="Oswald" panose="00000500000000000000" pitchFamily="2" charset="-52"/>
                <a:ea typeface="Oswald"/>
                <a:cs typeface="Oswald"/>
                <a:sym typeface="Oswald"/>
              </a:rPr>
              <a:t>)</a:t>
            </a:r>
            <a:endParaRPr lang="ru-RU" sz="1400" dirty="0" smtClean="0">
              <a:solidFill>
                <a:schemeClr val="tx1"/>
              </a:solidFill>
              <a:latin typeface="Oswald" panose="00000500000000000000" pitchFamily="2" charset="-52"/>
              <a:ea typeface="Oswald"/>
              <a:cs typeface="Oswald"/>
              <a:sym typeface="Oswald"/>
            </a:endParaRPr>
          </a:p>
          <a:p>
            <a:pPr marL="141500" lvl="0" indent="0" algn="just">
              <a:spcBef>
                <a:spcPts val="0"/>
              </a:spcBef>
              <a:buClr>
                <a:schemeClr val="dk2"/>
              </a:buClr>
              <a:buSzPts val="1400"/>
              <a:buNone/>
            </a:pPr>
            <a:endParaRPr lang="ru-RU" sz="1400" dirty="0">
              <a:solidFill>
                <a:schemeClr val="tx1"/>
              </a:solidFill>
              <a:latin typeface="Oswald" panose="00000500000000000000" pitchFamily="2" charset="-52"/>
              <a:ea typeface="Oswald"/>
              <a:cs typeface="Oswald"/>
              <a:sym typeface="Oswald"/>
            </a:endParaRPr>
          </a:p>
          <a:p>
            <a:pPr marL="460800" lvl="0" indent="-319300" algn="just">
              <a:spcBef>
                <a:spcPts val="0"/>
              </a:spcBef>
              <a:buClr>
                <a:schemeClr val="dk2"/>
              </a:buClr>
              <a:buSzPts val="1400"/>
              <a:buFont typeface="Oswald"/>
              <a:buChar char="●"/>
            </a:pPr>
            <a:endParaRPr lang="ru-RU" sz="1400" dirty="0">
              <a:solidFill>
                <a:srgbClr val="0070C0"/>
              </a:solidFill>
              <a:latin typeface="Oswald" panose="00000500000000000000" pitchFamily="2" charset="-52"/>
              <a:ea typeface="Oswald"/>
              <a:cs typeface="Oswald"/>
              <a:sym typeface="Oswald"/>
            </a:endParaRPr>
          </a:p>
          <a:p>
            <a:pPr marL="460800" indent="-319300" algn="just">
              <a:spcBef>
                <a:spcPts val="0"/>
              </a:spcBef>
              <a:buClr>
                <a:schemeClr val="dk2"/>
              </a:buClr>
              <a:buSzPts val="1400"/>
              <a:buFont typeface="Oswald"/>
              <a:buChar char="●"/>
            </a:pPr>
            <a:endParaRPr lang="ru-RU" sz="1400" dirty="0">
              <a:solidFill>
                <a:schemeClr val="tx1"/>
              </a:solidFill>
              <a:latin typeface="Oswald" panose="00000500000000000000" pitchFamily="2" charset="-52"/>
              <a:ea typeface="Oswald"/>
              <a:cs typeface="Oswald"/>
              <a:sym typeface="Oswald"/>
            </a:endParaRPr>
          </a:p>
          <a:p>
            <a:pPr marL="460800" indent="-319300" algn="just">
              <a:spcBef>
                <a:spcPts val="0"/>
              </a:spcBef>
              <a:buClr>
                <a:schemeClr val="dk2"/>
              </a:buClr>
              <a:buSzPts val="1400"/>
              <a:buFont typeface="Oswald"/>
              <a:buChar char="●"/>
            </a:pPr>
            <a:endParaRPr lang="ru-RU" sz="1300" dirty="0">
              <a:solidFill>
                <a:schemeClr val="tx1"/>
              </a:solidFill>
              <a:latin typeface="Oswald" panose="00000500000000000000" pitchFamily="2" charset="-52"/>
              <a:ea typeface="Oswald"/>
              <a:cs typeface="Oswald"/>
              <a:sym typeface="Oswald"/>
            </a:endParaRPr>
          </a:p>
          <a:p>
            <a:pPr marL="460800" lvl="0" indent="-293900" algn="just">
              <a:spcBef>
                <a:spcPts val="0"/>
              </a:spcBef>
              <a:buClr>
                <a:schemeClr val="dk2"/>
              </a:buClr>
              <a:buSzPts val="1000"/>
              <a:buFont typeface="Oswald"/>
              <a:buChar char="●"/>
            </a:pPr>
            <a:endParaRPr lang="ru-RU" sz="1400" dirty="0">
              <a:solidFill>
                <a:srgbClr val="FF0000"/>
              </a:solidFill>
              <a:latin typeface="Oswald" panose="00000500000000000000" pitchFamily="2" charset="-52"/>
              <a:ea typeface="Oswald"/>
              <a:cs typeface="Oswald"/>
              <a:sym typeface="Oswald"/>
            </a:endParaRPr>
          </a:p>
          <a:p>
            <a:pPr marL="460800" indent="-293900" algn="just">
              <a:spcBef>
                <a:spcPts val="0"/>
              </a:spcBef>
              <a:buClr>
                <a:schemeClr val="dk2"/>
              </a:buClr>
              <a:buSzPts val="1000"/>
              <a:buFont typeface="Oswald"/>
              <a:buChar char="●"/>
            </a:pPr>
            <a:endParaRPr lang="ru-RU" sz="1400" dirty="0">
              <a:solidFill>
                <a:srgbClr val="FF0000"/>
              </a:solidFill>
              <a:latin typeface="Oswald" panose="00000500000000000000" pitchFamily="2" charset="-52"/>
              <a:ea typeface="Oswald"/>
              <a:cs typeface="Oswald"/>
              <a:sym typeface="Oswald"/>
            </a:endParaRPr>
          </a:p>
          <a:p>
            <a:pPr marL="460800" lvl="0" indent="-293900" algn="just">
              <a:spcBef>
                <a:spcPts val="0"/>
              </a:spcBef>
              <a:buClr>
                <a:schemeClr val="dk2"/>
              </a:buClr>
              <a:buSzPts val="1000"/>
              <a:buFont typeface="Oswald"/>
              <a:buChar char="●"/>
            </a:pPr>
            <a:endParaRPr lang="ru-RU" sz="1400" dirty="0">
              <a:solidFill>
                <a:srgbClr val="FF0000"/>
              </a:solidFill>
              <a:latin typeface="Oswald" panose="00000500000000000000" pitchFamily="2" charset="-52"/>
              <a:ea typeface="Oswald"/>
              <a:cs typeface="Oswald"/>
              <a:sym typeface="Oswald"/>
            </a:endParaRPr>
          </a:p>
          <a:p>
            <a:pPr marL="460800" lvl="0" indent="-319300" algn="just">
              <a:spcBef>
                <a:spcPts val="0"/>
              </a:spcBef>
              <a:buClr>
                <a:schemeClr val="dk2"/>
              </a:buClr>
              <a:buSzPts val="1400"/>
              <a:buFont typeface="Oswald"/>
              <a:buChar char="●"/>
            </a:pPr>
            <a:endParaRPr lang="ru-RU" dirty="0">
              <a:solidFill>
                <a:schemeClr val="tx1"/>
              </a:solidFill>
              <a:latin typeface="Oswald" panose="00000500000000000000" pitchFamily="2" charset="-52"/>
              <a:ea typeface="Oswald"/>
              <a:cs typeface="Oswald"/>
              <a:sym typeface="Oswald"/>
            </a:endParaRPr>
          </a:p>
          <a:p>
            <a:endParaRPr lang="ru-RU" dirty="0">
              <a:latin typeface="Oswald" panose="00000500000000000000" pitchFamily="2" charset="-52"/>
            </a:endParaRPr>
          </a:p>
        </p:txBody>
      </p:sp>
    </p:spTree>
    <p:extLst>
      <p:ext uri="{BB962C8B-B14F-4D97-AF65-F5344CB8AC3E}">
        <p14:creationId xmlns:p14="http://schemas.microsoft.com/office/powerpoint/2010/main" val="3289463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graphicFrame>
        <p:nvGraphicFramePr>
          <p:cNvPr id="218" name="Google Shape;218;p32"/>
          <p:cNvGraphicFramePr/>
          <p:nvPr>
            <p:extLst>
              <p:ext uri="{D42A27DB-BD31-4B8C-83A1-F6EECF244321}">
                <p14:modId xmlns:p14="http://schemas.microsoft.com/office/powerpoint/2010/main" val="1194206995"/>
              </p:ext>
            </p:extLst>
          </p:nvPr>
        </p:nvGraphicFramePr>
        <p:xfrm>
          <a:off x="324888" y="1271770"/>
          <a:ext cx="8494225" cy="3733710"/>
        </p:xfrm>
        <a:graphic>
          <a:graphicData uri="http://schemas.openxmlformats.org/drawingml/2006/table">
            <a:tbl>
              <a:tblPr>
                <a:noFill/>
                <a:tableStyleId>{BF4A3D39-4975-46BA-BE83-8B02B6239DEE}</a:tableStyleId>
              </a:tblPr>
              <a:tblGrid>
                <a:gridCol w="2011275">
                  <a:extLst>
                    <a:ext uri="{9D8B030D-6E8A-4147-A177-3AD203B41FA5}">
                      <a16:colId xmlns:a16="http://schemas.microsoft.com/office/drawing/2014/main" val="20000"/>
                    </a:ext>
                  </a:extLst>
                </a:gridCol>
                <a:gridCol w="64829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100" b="1" dirty="0">
                          <a:latin typeface="Oswald"/>
                          <a:ea typeface="Oswald"/>
                          <a:cs typeface="Oswald"/>
                          <a:sym typeface="Oswald"/>
                        </a:rPr>
                        <a:t>Категория получателей </a:t>
                      </a:r>
                      <a:r>
                        <a:rPr lang="ru-RU" sz="1100" b="1" dirty="0" smtClean="0">
                          <a:latin typeface="Oswald"/>
                          <a:ea typeface="Oswald"/>
                          <a:cs typeface="Oswald"/>
                          <a:sym typeface="Oswald"/>
                        </a:rPr>
                        <a:t/>
                      </a:r>
                      <a:br>
                        <a:rPr lang="ru-RU" sz="1100" b="1" dirty="0" smtClean="0">
                          <a:latin typeface="Oswald"/>
                          <a:ea typeface="Oswald"/>
                          <a:cs typeface="Oswald"/>
                          <a:sym typeface="Oswald"/>
                        </a:rPr>
                      </a:br>
                      <a:r>
                        <a:rPr lang="ru-RU" sz="1100" b="1" dirty="0" smtClean="0">
                          <a:latin typeface="Oswald"/>
                          <a:ea typeface="Oswald"/>
                          <a:cs typeface="Oswald"/>
                          <a:sym typeface="Oswald"/>
                        </a:rPr>
                        <a:t>(</a:t>
                      </a:r>
                      <a:r>
                        <a:rPr lang="ru-RU" sz="1100" b="1" dirty="0">
                          <a:latin typeface="Oswald"/>
                          <a:ea typeface="Oswald"/>
                          <a:cs typeface="Oswald"/>
                          <a:sym typeface="Oswald"/>
                        </a:rPr>
                        <a:t>в соответствии с НПА Свердловской области)</a:t>
                      </a:r>
                      <a:endParaRPr sz="11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100" b="1" dirty="0">
                          <a:latin typeface="Oswald"/>
                          <a:ea typeface="Oswald"/>
                          <a:cs typeface="Oswald"/>
                          <a:sym typeface="Oswald"/>
                        </a:rPr>
                        <a:t>Порядок получения</a:t>
                      </a:r>
                      <a:endParaRPr sz="11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883450">
                <a:tc>
                  <a:txBody>
                    <a:bodyPr/>
                    <a:lstStyle/>
                    <a:p>
                      <a:pPr marL="179999" lvl="0" indent="-156249" algn="l" rtl="0">
                        <a:spcBef>
                          <a:spcPts val="0"/>
                        </a:spcBef>
                        <a:spcAft>
                          <a:spcPts val="0"/>
                        </a:spcAft>
                        <a:buSzPts val="1100"/>
                        <a:buFont typeface="Oswald"/>
                        <a:buChar char="●"/>
                      </a:pPr>
                      <a:r>
                        <a:rPr lang="ru" sz="1100" dirty="0">
                          <a:latin typeface="Oswald"/>
                          <a:ea typeface="Oswald"/>
                          <a:cs typeface="Oswald"/>
                          <a:sym typeface="Oswald"/>
                        </a:rPr>
                        <a:t>Ребенок-инвалид</a:t>
                      </a:r>
                      <a:r>
                        <a:rPr lang="ru" sz="1100" baseline="0" dirty="0">
                          <a:latin typeface="Oswald"/>
                          <a:ea typeface="Oswald"/>
                          <a:cs typeface="Oswald"/>
                          <a:sym typeface="Oswald"/>
                        </a:rPr>
                        <a:t> -</a:t>
                      </a:r>
                      <a:r>
                        <a:rPr lang="ru" sz="1100" dirty="0">
                          <a:latin typeface="Oswald"/>
                          <a:ea typeface="Oswald"/>
                          <a:cs typeface="Oswald"/>
                          <a:sym typeface="Oswald"/>
                        </a:rPr>
                        <a:t> лица в возрасте до 18 лет, которым установлена категория </a:t>
                      </a:r>
                      <a:r>
                        <a:rPr lang="ru" sz="1100" dirty="0" smtClean="0">
                          <a:latin typeface="Oswald"/>
                          <a:ea typeface="Oswald"/>
                          <a:cs typeface="Oswald"/>
                          <a:sym typeface="Oswald"/>
                        </a:rPr>
                        <a:t>«ребенок-инвалид«</a:t>
                      </a:r>
                      <a:endParaRPr sz="1100" dirty="0">
                        <a:latin typeface="Oswald"/>
                        <a:ea typeface="Oswald"/>
                        <a:cs typeface="Oswald"/>
                        <a:sym typeface="Oswald"/>
                      </a:endParaRPr>
                    </a:p>
                  </a:txBody>
                  <a:tcPr marL="91425" marR="91425" marT="91425" marB="91425"/>
                </a:tc>
                <a:tc>
                  <a:txBody>
                    <a:bodyPr/>
                    <a:lstStyle/>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Подача заявления руководителю образовательной организации</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паспорта или иного документа, удостоверяющего личность заявителя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Справка федерального государственного учреждения медико-социальной экспертизы об установлении инвалидности</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Сведения о банковских реквизитах и номере лицевого счета обучающегося, открытого в кредитной организации РФ </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endParaRPr sz="11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590775">
                <a:tc>
                  <a:txBody>
                    <a:bodyPr/>
                    <a:lstStyle/>
                    <a:p>
                      <a:pPr marL="179999" lvl="0" indent="-156249" algn="l" rtl="0">
                        <a:spcBef>
                          <a:spcPts val="0"/>
                        </a:spcBef>
                        <a:spcAft>
                          <a:spcPts val="0"/>
                        </a:spcAft>
                        <a:buSzPts val="1100"/>
                        <a:buFont typeface="Oswald"/>
                        <a:buChar char="●"/>
                      </a:pPr>
                      <a:r>
                        <a:rPr lang="ru" sz="1100">
                          <a:latin typeface="Oswald"/>
                          <a:ea typeface="Oswald"/>
                          <a:cs typeface="Oswald"/>
                          <a:sym typeface="Oswald"/>
                        </a:rPr>
                        <a:t>Обучающиеся с ограниченными возможностями здоровья</a:t>
                      </a:r>
                      <a:endParaRPr sz="1100" dirty="0">
                        <a:latin typeface="Oswald"/>
                        <a:ea typeface="Oswald"/>
                        <a:cs typeface="Oswald"/>
                        <a:sym typeface="Oswald"/>
                      </a:endParaRPr>
                    </a:p>
                  </a:txBody>
                  <a:tcPr marL="91425" marR="91425" marT="91425" marB="91425"/>
                </a:tc>
                <a:tc>
                  <a:txBody>
                    <a:bodyPr/>
                    <a:lstStyle/>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Подача заявления руководителю образовательной организации</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паспорта или иного документа, удостоверяющего личность заявителя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Копия заключения психолого-медико-педагогической комиссии об ограниченных возможностях здоровья</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Сведения о банковских реквизитах и номере лицевого счета обучающегося с ОВЗ , открытого в кредитной организации РФ на имя обучающегося с ОВЗ</a:t>
                      </a:r>
                      <a:endParaRPr sz="1100" dirty="0">
                        <a:latin typeface="Oswald"/>
                        <a:ea typeface="Oswald"/>
                        <a:cs typeface="Oswald"/>
                        <a:sym typeface="Oswald"/>
                      </a:endParaRPr>
                    </a:p>
                    <a:p>
                      <a:pPr marL="179999" lvl="0" indent="-155575" algn="l" rtl="0">
                        <a:spcBef>
                          <a:spcPts val="0"/>
                        </a:spcBef>
                        <a:spcAft>
                          <a:spcPts val="0"/>
                        </a:spcAft>
                        <a:buSzPts val="1100"/>
                        <a:buFont typeface="Oswald"/>
                        <a:buChar char="●"/>
                      </a:pPr>
                      <a:r>
                        <a:rPr lang="ru" sz="11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endParaRPr sz="11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bl>
          </a:graphicData>
        </a:graphic>
      </p:graphicFrame>
      <p:sp>
        <p:nvSpPr>
          <p:cNvPr id="219" name="Google Shape;219;p32"/>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900" dirty="0">
                <a:solidFill>
                  <a:srgbClr val="000000"/>
                </a:solidFill>
                <a:latin typeface="Oswald"/>
                <a:ea typeface="Oswald"/>
                <a:cs typeface="Oswald"/>
                <a:sym typeface="Oswald"/>
              </a:rPr>
              <a:t>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a:t>
            </a:r>
            <a:endParaRPr sz="1000"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
        <p:nvSpPr>
          <p:cNvPr id="220" name="Google Shape;220;p32"/>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33"/>
          <p:cNvSpPr/>
          <p:nvPr/>
        </p:nvSpPr>
        <p:spPr>
          <a:xfrm>
            <a:off x="464050" y="1072445"/>
            <a:ext cx="8047433" cy="3554557"/>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b="1" dirty="0">
              <a:solidFill>
                <a:srgbClr val="434343"/>
              </a:solidFill>
              <a:latin typeface="Oswald"/>
              <a:ea typeface="Oswald"/>
              <a:cs typeface="Oswald"/>
              <a:sym typeface="Oswald"/>
            </a:endParaRPr>
          </a:p>
          <a:p>
            <a:pPr marL="166900" lvl="0" algn="ctr">
              <a:buClr>
                <a:schemeClr val="dk2"/>
              </a:buClr>
              <a:buSzPts val="1000"/>
            </a:pPr>
            <a:endParaRPr lang="ru-RU" sz="1300" b="1" dirty="0" smtClean="0">
              <a:solidFill>
                <a:schemeClr val="tx1"/>
              </a:solidFill>
              <a:latin typeface="Oswald"/>
              <a:ea typeface="Oswald"/>
              <a:cs typeface="Oswald"/>
              <a:sym typeface="Oswald"/>
            </a:endParaRPr>
          </a:p>
          <a:p>
            <a:pPr marL="166900" lvl="0" algn="ctr">
              <a:buClr>
                <a:schemeClr val="dk2"/>
              </a:buClr>
              <a:buSzPts val="1000"/>
            </a:pPr>
            <a:r>
              <a:rPr lang="ru-RU" sz="1000" b="1" dirty="0" smtClean="0">
                <a:solidFill>
                  <a:schemeClr val="tx1"/>
                </a:solidFill>
                <a:latin typeface="Oswald"/>
                <a:ea typeface="Oswald"/>
                <a:cs typeface="Oswald"/>
                <a:sym typeface="Oswald"/>
              </a:rPr>
              <a:t>Нормативные </a:t>
            </a:r>
            <a:r>
              <a:rPr lang="ru-RU" sz="1000" b="1" dirty="0">
                <a:solidFill>
                  <a:schemeClr val="tx1"/>
                </a:solidFill>
                <a:latin typeface="Oswald"/>
                <a:ea typeface="Oswald"/>
                <a:cs typeface="Oswald"/>
                <a:sym typeface="Oswald"/>
              </a:rPr>
              <a:t>основания</a:t>
            </a:r>
          </a:p>
          <a:p>
            <a:pPr marL="460800" indent="-293900" algn="just">
              <a:buClr>
                <a:schemeClr val="dk2"/>
              </a:buClr>
              <a:buSzPts val="1000"/>
              <a:buFont typeface="Oswald"/>
              <a:buChar char="●"/>
            </a:pPr>
            <a:r>
              <a:rPr lang="ru-RU" sz="1000" dirty="0">
                <a:solidFill>
                  <a:schemeClr val="tx1"/>
                </a:solidFill>
                <a:latin typeface="Oswald"/>
                <a:ea typeface="Oswald"/>
                <a:cs typeface="Oswald"/>
                <a:sym typeface="Oswald"/>
              </a:rPr>
              <a:t>Закон </a:t>
            </a:r>
            <a:r>
              <a:rPr lang="ru-RU" sz="1000" dirty="0">
                <a:solidFill>
                  <a:schemeClr val="tx1"/>
                </a:solidFill>
                <a:latin typeface="Oswald" panose="020B0604020202020204" charset="-52"/>
                <a:ea typeface="Oswald"/>
                <a:cs typeface="Oswald"/>
                <a:sym typeface="Oswald"/>
              </a:rPr>
              <a:t>Свердловской</a:t>
            </a:r>
            <a:r>
              <a:rPr lang="ru-RU" sz="1000" dirty="0">
                <a:solidFill>
                  <a:schemeClr val="tx1"/>
                </a:solidFill>
                <a:latin typeface="Oswald"/>
                <a:ea typeface="Oswald"/>
                <a:cs typeface="Oswald"/>
                <a:sym typeface="Oswald"/>
              </a:rPr>
              <a:t> области от 26.07.2022 № 95-ОЗ </a:t>
            </a:r>
            <a:r>
              <a:rPr lang="ru-RU" sz="1000" dirty="0" smtClean="0">
                <a:solidFill>
                  <a:schemeClr val="tx1"/>
                </a:solidFill>
                <a:latin typeface="Oswald"/>
                <a:ea typeface="Oswald"/>
                <a:cs typeface="Oswald"/>
                <a:sym typeface="Oswald"/>
              </a:rPr>
              <a:t>«О </a:t>
            </a:r>
            <a:r>
              <a:rPr lang="ru-RU" sz="1000" dirty="0">
                <a:solidFill>
                  <a:schemeClr val="tx1"/>
                </a:solidFill>
                <a:latin typeface="Oswald"/>
                <a:ea typeface="Oswald"/>
                <a:cs typeface="Oswald"/>
                <a:sym typeface="Oswald"/>
              </a:rPr>
              <a:t>внесении изменения в Закон Свердловской области </a:t>
            </a:r>
            <a:r>
              <a:rPr lang="ru-RU" sz="1000" dirty="0" smtClean="0">
                <a:solidFill>
                  <a:schemeClr val="tx1"/>
                </a:solidFill>
                <a:latin typeface="Oswald"/>
                <a:ea typeface="Oswald"/>
                <a:cs typeface="Oswald"/>
                <a:sym typeface="Oswald"/>
              </a:rPr>
              <a:t>«Об </a:t>
            </a:r>
            <a:r>
              <a:rPr lang="ru-RU" sz="1000" dirty="0">
                <a:solidFill>
                  <a:schemeClr val="tx1"/>
                </a:solidFill>
                <a:latin typeface="Oswald"/>
                <a:ea typeface="Oswald"/>
                <a:cs typeface="Oswald"/>
                <a:sym typeface="Oswald"/>
              </a:rPr>
              <a:t>образовании в Свердловской </a:t>
            </a:r>
            <a:r>
              <a:rPr lang="ru-RU" sz="1000" dirty="0" smtClean="0">
                <a:solidFill>
                  <a:schemeClr val="tx1"/>
                </a:solidFill>
                <a:latin typeface="Oswald"/>
                <a:ea typeface="Oswald"/>
                <a:cs typeface="Oswald"/>
                <a:sym typeface="Oswald"/>
              </a:rPr>
              <a:t>области»</a:t>
            </a:r>
            <a:endParaRPr lang="ru-RU" sz="1000" dirty="0">
              <a:solidFill>
                <a:schemeClr val="tx1"/>
              </a:solidFill>
              <a:latin typeface="Oswald"/>
              <a:ea typeface="Oswald"/>
              <a:cs typeface="Oswald"/>
              <a:sym typeface="Oswald"/>
            </a:endParaRPr>
          </a:p>
          <a:p>
            <a:pPr marL="460800" lvl="0" indent="-293900" algn="just">
              <a:buClr>
                <a:schemeClr val="dk2"/>
              </a:buClr>
              <a:buSzPts val="1000"/>
              <a:buFont typeface="Oswald"/>
              <a:buChar char="●"/>
            </a:pPr>
            <a:r>
              <a:rPr lang="ru-RU" sz="1000" dirty="0">
                <a:solidFill>
                  <a:schemeClr val="tx1"/>
                </a:solidFill>
                <a:latin typeface="Oswald" panose="020B0604020202020204" charset="-52"/>
                <a:ea typeface="Oswald"/>
                <a:cs typeface="Oswald"/>
                <a:sym typeface="Oswald"/>
              </a:rPr>
              <a:t>Закон Свердловской области от </a:t>
            </a:r>
            <a:r>
              <a:rPr lang="ru-RU" sz="1000" dirty="0">
                <a:solidFill>
                  <a:schemeClr val="tx1"/>
                </a:solidFill>
                <a:latin typeface="Oswald" panose="020B0604020202020204" charset="-52"/>
                <a:ea typeface="Oswald" panose="020B0604020202020204" charset="-52"/>
                <a:cs typeface="Oswald" panose="020B0604020202020204" charset="-52"/>
              </a:rPr>
              <a:t>03.11.2022 № 114-ОЗ </a:t>
            </a:r>
            <a:r>
              <a:rPr lang="en-US" sz="1000" dirty="0">
                <a:solidFill>
                  <a:schemeClr val="tx1"/>
                </a:solidFill>
                <a:latin typeface="Oswald" panose="020B0604020202020204" charset="-52"/>
                <a:ea typeface="Oswald" panose="020B0604020202020204" charset="-52"/>
                <a:cs typeface="Oswald" panose="020B0604020202020204" charset="-52"/>
              </a:rPr>
              <a:t>«</a:t>
            </a:r>
            <a:r>
              <a:rPr lang="ru-RU" sz="1000" dirty="0">
                <a:solidFill>
                  <a:schemeClr val="tx1"/>
                </a:solidFill>
                <a:latin typeface="Oswald" panose="020B0604020202020204" charset="-52"/>
                <a:ea typeface="Oswald" panose="020B0604020202020204" charset="-52"/>
                <a:cs typeface="Oswald" panose="020B0604020202020204" charset="-52"/>
              </a:rPr>
              <a:t>О внесении изменений в статью 33-1 Закона Свердловской области </a:t>
            </a:r>
            <a:r>
              <a:rPr lang="ru-RU" sz="1000" dirty="0" smtClean="0">
                <a:solidFill>
                  <a:schemeClr val="tx1"/>
                </a:solidFill>
                <a:latin typeface="Oswald" panose="020B0604020202020204" charset="-52"/>
                <a:ea typeface="Oswald" panose="020B0604020202020204" charset="-52"/>
                <a:cs typeface="Oswald" panose="020B0604020202020204" charset="-52"/>
              </a:rPr>
              <a:t>«Об </a:t>
            </a:r>
            <a:r>
              <a:rPr lang="ru-RU" sz="1000" dirty="0">
                <a:solidFill>
                  <a:schemeClr val="tx1"/>
                </a:solidFill>
                <a:latin typeface="Oswald" panose="020B0604020202020204" charset="-52"/>
                <a:ea typeface="Oswald" panose="020B0604020202020204" charset="-52"/>
                <a:cs typeface="Oswald" panose="020B0604020202020204" charset="-52"/>
              </a:rPr>
              <a:t>образовании в Свердловской области</a:t>
            </a:r>
            <a:r>
              <a:rPr lang="en-US" sz="1000" dirty="0">
                <a:solidFill>
                  <a:schemeClr val="tx1"/>
                </a:solidFill>
                <a:latin typeface="Oswald" panose="020B0604020202020204" charset="-52"/>
                <a:ea typeface="Oswald" panose="020B0604020202020204" charset="-52"/>
                <a:cs typeface="Oswald" panose="020B0604020202020204" charset="-52"/>
              </a:rPr>
              <a:t>»</a:t>
            </a:r>
            <a:endParaRPr lang="ru-RU" sz="1000" dirty="0">
              <a:solidFill>
                <a:schemeClr val="tx1"/>
              </a:solidFill>
              <a:latin typeface="Oswald" panose="020B0604020202020204" charset="-52"/>
              <a:ea typeface="Oswald" panose="020B0604020202020204" charset="-52"/>
              <a:cs typeface="Oswald" panose="020B0604020202020204" charset="-52"/>
            </a:endParaRPr>
          </a:p>
          <a:p>
            <a:pPr marL="460800" indent="-293900" algn="just">
              <a:buClr>
                <a:schemeClr val="dk2"/>
              </a:buClr>
              <a:buSzPts val="1000"/>
              <a:buFont typeface="Oswald"/>
              <a:buChar char="●"/>
            </a:pPr>
            <a:r>
              <a:rPr lang="ru-RU" sz="1000" dirty="0">
                <a:solidFill>
                  <a:schemeClr val="tx1"/>
                </a:solidFill>
                <a:latin typeface="Oswald" panose="020B0604020202020204" charset="-52"/>
                <a:ea typeface="Oswald"/>
                <a:cs typeface="Oswald"/>
                <a:sym typeface="Oswald"/>
              </a:rPr>
              <a:t>Закон Свердловской области от </a:t>
            </a:r>
            <a:r>
              <a:rPr lang="ru-RU" sz="1000" dirty="0">
                <a:solidFill>
                  <a:schemeClr val="tx1"/>
                </a:solidFill>
                <a:latin typeface="Oswald" panose="020B0604020202020204" charset="-52"/>
                <a:ea typeface="Oswald" panose="020B0604020202020204" charset="-52"/>
                <a:cs typeface="Oswald" panose="020B0604020202020204" charset="-52"/>
              </a:rPr>
              <a:t>07.06.2023 № 57-ОЗ </a:t>
            </a:r>
            <a:r>
              <a:rPr lang="en-US" sz="1000" dirty="0">
                <a:solidFill>
                  <a:schemeClr val="tx1"/>
                </a:solidFill>
                <a:latin typeface="Oswald" panose="020B0604020202020204" charset="-52"/>
                <a:ea typeface="Oswald" panose="020B0604020202020204" charset="-52"/>
                <a:cs typeface="Oswald" panose="020B0604020202020204" charset="-52"/>
              </a:rPr>
              <a:t>«</a:t>
            </a:r>
            <a:r>
              <a:rPr lang="ru-RU" sz="1000" dirty="0">
                <a:solidFill>
                  <a:schemeClr val="tx1"/>
                </a:solidFill>
                <a:latin typeface="Oswald" panose="020B0604020202020204" charset="-52"/>
                <a:ea typeface="Oswald" panose="020B0604020202020204" charset="-52"/>
                <a:cs typeface="Oswald" panose="020B0604020202020204" charset="-52"/>
              </a:rPr>
              <a:t>О внесении изменений в статью 33-1 Закона Свердловской области </a:t>
            </a:r>
            <a:r>
              <a:rPr lang="ru-RU" sz="1000" dirty="0" smtClean="0">
                <a:solidFill>
                  <a:schemeClr val="tx1"/>
                </a:solidFill>
                <a:latin typeface="Oswald" panose="020B0604020202020204" charset="-52"/>
                <a:ea typeface="Oswald" panose="020B0604020202020204" charset="-52"/>
                <a:cs typeface="Oswald" panose="020B0604020202020204" charset="-52"/>
              </a:rPr>
              <a:t>«Об </a:t>
            </a:r>
            <a:r>
              <a:rPr lang="ru-RU" sz="1000" dirty="0">
                <a:solidFill>
                  <a:schemeClr val="tx1"/>
                </a:solidFill>
                <a:latin typeface="Oswald" panose="020B0604020202020204" charset="-52"/>
                <a:ea typeface="Oswald" panose="020B0604020202020204" charset="-52"/>
                <a:cs typeface="Oswald" panose="020B0604020202020204" charset="-52"/>
              </a:rPr>
              <a:t>образовании в Свердловской области</a:t>
            </a:r>
            <a:r>
              <a:rPr lang="en-US" sz="1000" dirty="0" smtClean="0">
                <a:solidFill>
                  <a:schemeClr val="tx1"/>
                </a:solidFill>
                <a:latin typeface="Oswald" panose="020B0604020202020204" charset="-52"/>
                <a:ea typeface="Oswald" panose="020B0604020202020204" charset="-52"/>
                <a:cs typeface="Oswald" panose="020B0604020202020204" charset="-52"/>
              </a:rPr>
              <a:t>»</a:t>
            </a:r>
            <a:endParaRPr lang="ru-RU" sz="1000" dirty="0" smtClean="0">
              <a:solidFill>
                <a:schemeClr val="tx1"/>
              </a:solidFill>
              <a:latin typeface="Oswald" panose="020B0604020202020204" charset="-52"/>
              <a:ea typeface="Oswald" panose="020B0604020202020204" charset="-52"/>
              <a:cs typeface="Oswald" panose="020B0604020202020204" charset="-52"/>
            </a:endParaRPr>
          </a:p>
          <a:p>
            <a:pPr marL="460800" indent="-293900" algn="just">
              <a:buClr>
                <a:schemeClr val="dk2"/>
              </a:buClr>
              <a:buSzPts val="1000"/>
              <a:buFont typeface="Oswald"/>
              <a:buChar char="●"/>
            </a:pPr>
            <a:r>
              <a:rPr lang="ru-RU" sz="1000" dirty="0">
                <a:solidFill>
                  <a:schemeClr val="tx1"/>
                </a:solidFill>
                <a:latin typeface="Oswald" panose="00000500000000000000" pitchFamily="2" charset="-52"/>
                <a:ea typeface="Oswald" panose="020B0604020202020204" charset="-52"/>
                <a:cs typeface="Oswald" panose="020B0604020202020204" charset="-52"/>
              </a:rPr>
              <a:t>Закон Свердловской области от 26.03.2024 № 30-ОЗ </a:t>
            </a:r>
            <a:r>
              <a:rPr lang="ru-RU" sz="1000" dirty="0" smtClean="0">
                <a:solidFill>
                  <a:schemeClr val="tx1"/>
                </a:solidFill>
                <a:latin typeface="Oswald" panose="00000500000000000000" pitchFamily="2" charset="-52"/>
                <a:ea typeface="Oswald" panose="020B0604020202020204" charset="-52"/>
                <a:cs typeface="Oswald" panose="020B0604020202020204" charset="-52"/>
              </a:rPr>
              <a:t>«О </a:t>
            </a:r>
            <a:r>
              <a:rPr lang="ru-RU" sz="1000" dirty="0">
                <a:solidFill>
                  <a:schemeClr val="tx1"/>
                </a:solidFill>
                <a:latin typeface="Oswald" panose="00000500000000000000" pitchFamily="2" charset="-52"/>
                <a:ea typeface="Oswald" panose="020B0604020202020204" charset="-52"/>
                <a:cs typeface="Oswald" panose="020B0604020202020204" charset="-52"/>
              </a:rPr>
              <a:t>внесении изменений в Закон Свердловской области </a:t>
            </a:r>
            <a:r>
              <a:rPr lang="ru-RU" sz="10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000" dirty="0">
                <a:solidFill>
                  <a:schemeClr val="tx1"/>
                </a:solidFill>
                <a:latin typeface="Oswald" panose="00000500000000000000" pitchFamily="2" charset="-52"/>
                <a:ea typeface="Oswald" panose="020B0604020202020204" charset="-52"/>
                <a:cs typeface="Oswald" panose="020B0604020202020204" charset="-52"/>
              </a:rPr>
              <a:t>образовании в Свердловской </a:t>
            </a:r>
            <a:r>
              <a:rPr lang="ru-RU" sz="1000" dirty="0" smtClean="0">
                <a:solidFill>
                  <a:schemeClr val="tx1"/>
                </a:solidFill>
                <a:latin typeface="Oswald" panose="00000500000000000000" pitchFamily="2" charset="-52"/>
                <a:ea typeface="Oswald" panose="020B0604020202020204" charset="-52"/>
                <a:cs typeface="Oswald" panose="020B0604020202020204" charset="-52"/>
              </a:rPr>
              <a:t>области»</a:t>
            </a:r>
            <a:endParaRPr lang="ru-RU" sz="1000" dirty="0">
              <a:solidFill>
                <a:schemeClr val="tx1"/>
              </a:solidFill>
              <a:latin typeface="Oswald" panose="00000500000000000000" pitchFamily="2" charset="-52"/>
              <a:ea typeface="Oswald" panose="020B0604020202020204" charset="-52"/>
              <a:cs typeface="Oswald" panose="020B0604020202020204" charset="-52"/>
            </a:endParaRPr>
          </a:p>
          <a:p>
            <a:pPr marL="460800" marR="0" lvl="0" indent="-293900" algn="just" rtl="0">
              <a:spcBef>
                <a:spcPts val="0"/>
              </a:spcBef>
              <a:spcAft>
                <a:spcPts val="0"/>
              </a:spcAft>
              <a:buClr>
                <a:schemeClr val="dk2"/>
              </a:buClr>
              <a:buSzPts val="1000"/>
              <a:buFont typeface="Oswald"/>
              <a:buChar char="●"/>
            </a:pPr>
            <a:r>
              <a:rPr lang="ru" sz="1000" dirty="0" smtClean="0">
                <a:solidFill>
                  <a:schemeClr val="tx1"/>
                </a:solidFill>
                <a:latin typeface="Oswald"/>
                <a:ea typeface="Oswald"/>
                <a:cs typeface="Oswald"/>
                <a:sym typeface="Oswald"/>
              </a:rPr>
              <a:t>Постановление </a:t>
            </a:r>
            <a:r>
              <a:rPr lang="ru" sz="1000" dirty="0">
                <a:solidFill>
                  <a:schemeClr val="tx1"/>
                </a:solidFill>
                <a:latin typeface="Oswald"/>
                <a:ea typeface="Oswald"/>
                <a:cs typeface="Oswald"/>
                <a:sym typeface="Oswald"/>
              </a:rPr>
              <a:t>Правительства Свердловской области от 05.07.2017 № 476-ПП </a:t>
            </a:r>
            <a:r>
              <a:rPr lang="ru" sz="1000" dirty="0" smtClean="0">
                <a:solidFill>
                  <a:schemeClr val="tx1"/>
                </a:solidFill>
                <a:latin typeface="Oswald"/>
                <a:ea typeface="Oswald"/>
                <a:cs typeface="Oswald"/>
                <a:sym typeface="Oswald"/>
              </a:rPr>
              <a:t>«Об </a:t>
            </a:r>
            <a:r>
              <a:rPr lang="ru" sz="10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денежной компенсации, а также единовременного пособия </a:t>
            </a:r>
            <a:r>
              <a:rPr lang="ru" sz="1000" dirty="0" smtClean="0">
                <a:solidFill>
                  <a:schemeClr val="tx1"/>
                </a:solidFill>
                <a:latin typeface="Oswald"/>
                <a:ea typeface="Oswald"/>
                <a:cs typeface="Oswald"/>
                <a:sym typeface="Oswald"/>
              </a:rPr>
              <a:t>выпускникам»</a:t>
            </a:r>
            <a:endParaRPr lang="ru" sz="1000" dirty="0">
              <a:solidFill>
                <a:schemeClr val="tx1"/>
              </a:solidFill>
              <a:latin typeface="Oswald"/>
              <a:ea typeface="Oswald"/>
              <a:cs typeface="Oswald"/>
              <a:sym typeface="Oswald"/>
            </a:endParaRPr>
          </a:p>
          <a:p>
            <a:pPr marL="460800" lvl="0" indent="-293900" algn="just">
              <a:buClr>
                <a:schemeClr val="dk2"/>
              </a:buClr>
              <a:buSzPts val="1000"/>
              <a:buFont typeface="Oswald"/>
              <a:buChar char="●"/>
            </a:pPr>
            <a:r>
              <a:rPr lang="ru-RU" sz="10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000" dirty="0" smtClean="0">
                <a:solidFill>
                  <a:schemeClr val="tx1"/>
                </a:solidFill>
                <a:latin typeface="Oswald"/>
                <a:ea typeface="Oswald"/>
                <a:cs typeface="Oswald"/>
                <a:sym typeface="Oswald"/>
              </a:rPr>
              <a:t>«О </a:t>
            </a:r>
            <a:r>
              <a:rPr lang="ru-RU" sz="10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000" dirty="0" smtClean="0">
                <a:solidFill>
                  <a:schemeClr val="tx1"/>
                </a:solidFill>
                <a:latin typeface="Oswald"/>
                <a:ea typeface="Oswald"/>
                <a:cs typeface="Oswald"/>
                <a:sym typeface="Oswald"/>
              </a:rPr>
              <a:t>«Об </a:t>
            </a:r>
            <a:r>
              <a:rPr lang="ru-RU" sz="10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a:t>
            </a:r>
            <a:r>
              <a:rPr lang="ru-RU" sz="1000" dirty="0" smtClean="0">
                <a:solidFill>
                  <a:schemeClr val="tx1"/>
                </a:solidFill>
                <a:latin typeface="Oswald"/>
                <a:ea typeface="Oswald"/>
                <a:cs typeface="Oswald"/>
                <a:sym typeface="Oswald"/>
              </a:rPr>
              <a:t>…»</a:t>
            </a:r>
            <a:endParaRPr lang="ru" sz="1000" dirty="0">
              <a:solidFill>
                <a:schemeClr val="tx1"/>
              </a:solidFill>
              <a:latin typeface="Oswald"/>
              <a:ea typeface="Oswald"/>
              <a:cs typeface="Oswald"/>
              <a:sym typeface="Oswald"/>
            </a:endParaRPr>
          </a:p>
          <a:p>
            <a:pPr marL="0" lvl="0" indent="0" algn="ctr" rtl="0">
              <a:spcBef>
                <a:spcPts val="0"/>
              </a:spcBef>
              <a:spcAft>
                <a:spcPts val="0"/>
              </a:spcAft>
              <a:buNone/>
            </a:pPr>
            <a:r>
              <a:rPr lang="ru" sz="1000" b="1" dirty="0">
                <a:solidFill>
                  <a:schemeClr val="tx1"/>
                </a:solidFill>
                <a:latin typeface="Oswald"/>
                <a:ea typeface="Oswald"/>
                <a:cs typeface="Oswald"/>
                <a:sym typeface="Oswald"/>
              </a:rPr>
              <a:t>Форма предоставления - денежная</a:t>
            </a:r>
            <a:endParaRPr sz="1000" b="1" dirty="0">
              <a:solidFill>
                <a:schemeClr val="tx1"/>
              </a:solidFill>
              <a:latin typeface="Oswald"/>
              <a:ea typeface="Oswald"/>
              <a:cs typeface="Oswald"/>
              <a:sym typeface="Oswald"/>
            </a:endParaRPr>
          </a:p>
          <a:p>
            <a:pPr marL="0" lvl="0" indent="0" algn="ctr" rtl="0">
              <a:spcBef>
                <a:spcPts val="0"/>
              </a:spcBef>
              <a:spcAft>
                <a:spcPts val="0"/>
              </a:spcAft>
              <a:buNone/>
            </a:pPr>
            <a:r>
              <a:rPr lang="ru" sz="1000" b="1" dirty="0">
                <a:solidFill>
                  <a:schemeClr val="tx1"/>
                </a:solidFill>
                <a:latin typeface="Oswald"/>
                <a:ea typeface="Oswald"/>
                <a:cs typeface="Oswald"/>
                <a:sym typeface="Oswald"/>
              </a:rPr>
              <a:t>Обучающиеся, находящиеся на полном государственном обеспечении:</a:t>
            </a:r>
            <a:endParaRPr sz="1000" b="1" dirty="0">
              <a:solidFill>
                <a:schemeClr val="tx1"/>
              </a:solidFill>
              <a:latin typeface="Oswald"/>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000" dirty="0">
                <a:solidFill>
                  <a:schemeClr val="tx1"/>
                </a:solidFill>
                <a:latin typeface="Oswald"/>
                <a:ea typeface="Oswald"/>
                <a:cs typeface="Oswald"/>
                <a:sym typeface="Oswald"/>
              </a:rPr>
              <a:t>Размер компенсации: </a:t>
            </a:r>
            <a:r>
              <a:rPr lang="ru" sz="1000" dirty="0" smtClean="0">
                <a:solidFill>
                  <a:schemeClr val="tx1"/>
                </a:solidFill>
                <a:latin typeface="Oswald"/>
                <a:ea typeface="Oswald"/>
                <a:cs typeface="Oswald"/>
                <a:sym typeface="Oswald"/>
              </a:rPr>
              <a:t>261,7 </a:t>
            </a:r>
            <a:r>
              <a:rPr lang="ru" sz="1000" dirty="0">
                <a:solidFill>
                  <a:schemeClr val="tx1"/>
                </a:solidFill>
                <a:latin typeface="Oswald"/>
                <a:ea typeface="Oswald"/>
                <a:cs typeface="Oswald"/>
                <a:sym typeface="Oswald"/>
              </a:rPr>
              <a:t>руб. (в учебные дни, по состоянию на </a:t>
            </a:r>
            <a:r>
              <a:rPr lang="ru" sz="1000" dirty="0" smtClean="0">
                <a:solidFill>
                  <a:schemeClr val="tx1"/>
                </a:solidFill>
                <a:latin typeface="Oswald"/>
                <a:ea typeface="Oswald"/>
                <a:cs typeface="Oswald"/>
                <a:sym typeface="Oswald"/>
              </a:rPr>
              <a:t>01.01.2024)</a:t>
            </a:r>
            <a:endParaRPr sz="1000" dirty="0">
              <a:solidFill>
                <a:schemeClr val="tx1"/>
              </a:solidFill>
              <a:latin typeface="Oswald"/>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000" dirty="0">
                <a:solidFill>
                  <a:schemeClr val="tx1"/>
                </a:solidFill>
                <a:latin typeface="Oswald"/>
                <a:ea typeface="Oswald"/>
                <a:cs typeface="Oswald"/>
                <a:sym typeface="Oswald"/>
              </a:rPr>
              <a:t>Размер компенсации: </a:t>
            </a:r>
            <a:r>
              <a:rPr lang="ru" sz="1000" dirty="0" smtClean="0">
                <a:solidFill>
                  <a:schemeClr val="tx1"/>
                </a:solidFill>
                <a:latin typeface="Oswald"/>
                <a:ea typeface="Oswald"/>
                <a:cs typeface="Oswald"/>
                <a:sym typeface="Oswald"/>
              </a:rPr>
              <a:t>287,9 </a:t>
            </a:r>
            <a:r>
              <a:rPr lang="ru" sz="1000" dirty="0">
                <a:solidFill>
                  <a:schemeClr val="tx1"/>
                </a:solidFill>
                <a:latin typeface="Oswald"/>
                <a:ea typeface="Oswald"/>
                <a:cs typeface="Oswald"/>
                <a:sym typeface="Oswald"/>
              </a:rPr>
              <a:t>руб. ( в выходные, праздничные, каникулярные дни, по состоянию на </a:t>
            </a:r>
            <a:r>
              <a:rPr lang="ru" sz="1000" dirty="0" smtClean="0">
                <a:solidFill>
                  <a:schemeClr val="tx1"/>
                </a:solidFill>
                <a:latin typeface="Oswald"/>
                <a:ea typeface="Oswald"/>
                <a:cs typeface="Oswald"/>
                <a:sym typeface="Oswald"/>
              </a:rPr>
              <a:t>01.01.2024)</a:t>
            </a:r>
            <a:endParaRPr sz="1000" dirty="0">
              <a:solidFill>
                <a:schemeClr val="tx1"/>
              </a:solidFill>
              <a:latin typeface="Oswald"/>
              <a:ea typeface="Oswald"/>
              <a:cs typeface="Oswald"/>
              <a:sym typeface="Oswald"/>
            </a:endParaRPr>
          </a:p>
          <a:p>
            <a:pPr marL="457200" marR="0" lvl="0" indent="0" algn="ctr" rtl="0">
              <a:spcBef>
                <a:spcPts val="0"/>
              </a:spcBef>
              <a:spcAft>
                <a:spcPts val="0"/>
              </a:spcAft>
              <a:buNone/>
            </a:pPr>
            <a:r>
              <a:rPr lang="ru" sz="1000" b="1" dirty="0">
                <a:solidFill>
                  <a:schemeClr val="tx1"/>
                </a:solidFill>
                <a:latin typeface="Oswald"/>
                <a:ea typeface="Oswald"/>
                <a:cs typeface="Oswald"/>
                <a:sym typeface="Oswald"/>
              </a:rPr>
              <a:t>Обучающиеся, нуждающиеся в социальной поддержке </a:t>
            </a:r>
            <a:endParaRPr sz="1000" b="1" dirty="0">
              <a:solidFill>
                <a:schemeClr val="tx1"/>
              </a:solidFill>
              <a:latin typeface="Oswald"/>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000" dirty="0">
                <a:solidFill>
                  <a:schemeClr val="tx1"/>
                </a:solidFill>
                <a:latin typeface="Oswald"/>
                <a:ea typeface="Oswald"/>
                <a:cs typeface="Oswald"/>
                <a:sym typeface="Oswald"/>
              </a:rPr>
              <a:t>Размер компенсации: </a:t>
            </a:r>
            <a:r>
              <a:rPr lang="ru" sz="1000" dirty="0" smtClean="0">
                <a:solidFill>
                  <a:schemeClr val="tx1"/>
                </a:solidFill>
                <a:latin typeface="Oswald"/>
                <a:ea typeface="Oswald"/>
                <a:cs typeface="Oswald"/>
                <a:sym typeface="Oswald"/>
              </a:rPr>
              <a:t>70,3 </a:t>
            </a:r>
            <a:r>
              <a:rPr lang="ru" sz="1000" dirty="0">
                <a:solidFill>
                  <a:schemeClr val="tx1"/>
                </a:solidFill>
                <a:latin typeface="Oswald"/>
                <a:ea typeface="Oswald"/>
                <a:cs typeface="Oswald"/>
                <a:sym typeface="Oswald"/>
              </a:rPr>
              <a:t>руб. (в учебные дни, при реализации образовательных программ с применением электронного обучения и дистанционных образовательных технологий, по состоянию на </a:t>
            </a:r>
            <a:r>
              <a:rPr lang="ru" sz="1000" dirty="0" smtClean="0">
                <a:solidFill>
                  <a:schemeClr val="tx1"/>
                </a:solidFill>
                <a:latin typeface="Oswald"/>
                <a:ea typeface="Oswald"/>
                <a:cs typeface="Oswald"/>
                <a:sym typeface="Oswald"/>
              </a:rPr>
              <a:t>01.01.2024)</a:t>
            </a:r>
            <a:endParaRPr sz="1000" dirty="0">
              <a:solidFill>
                <a:schemeClr val="tx1"/>
              </a:solidFill>
              <a:latin typeface="Oswald"/>
              <a:ea typeface="Oswald"/>
              <a:cs typeface="Oswald"/>
              <a:sym typeface="Oswald"/>
            </a:endParaRPr>
          </a:p>
          <a:p>
            <a:pPr marL="0" lvl="0" indent="0" algn="ctr" rtl="0">
              <a:spcBef>
                <a:spcPts val="0"/>
              </a:spcBef>
              <a:spcAft>
                <a:spcPts val="0"/>
              </a:spcAft>
              <a:buNone/>
            </a:pPr>
            <a:r>
              <a:rPr lang="ru" sz="1000" b="1" dirty="0">
                <a:solidFill>
                  <a:schemeClr val="tx1"/>
                </a:solidFill>
                <a:highlight>
                  <a:schemeClr val="lt2"/>
                </a:highlight>
                <a:latin typeface="Oswald"/>
                <a:ea typeface="Oswald"/>
                <a:cs typeface="Oswald"/>
                <a:sym typeface="Oswald"/>
              </a:rPr>
              <a:t>Периодичность выплаты</a:t>
            </a:r>
            <a:endParaRPr sz="1000" b="1" dirty="0">
              <a:solidFill>
                <a:schemeClr val="tx1"/>
              </a:solidFill>
              <a:highlight>
                <a:schemeClr val="lt2"/>
              </a:highlight>
              <a:latin typeface="Oswald"/>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000" dirty="0">
                <a:solidFill>
                  <a:schemeClr val="tx1"/>
                </a:solidFill>
                <a:latin typeface="Oswald"/>
                <a:ea typeface="Oswald"/>
                <a:cs typeface="Oswald"/>
                <a:sym typeface="Oswald"/>
              </a:rPr>
              <a:t>Ежемесячно</a:t>
            </a:r>
            <a:endParaRPr sz="1000" b="1" dirty="0">
              <a:solidFill>
                <a:schemeClr val="tx1"/>
              </a:solidFill>
              <a:highlight>
                <a:srgbClr val="FF0000"/>
              </a:highlight>
              <a:latin typeface="Oswald"/>
              <a:ea typeface="Oswald"/>
              <a:cs typeface="Oswald"/>
              <a:sym typeface="Oswald"/>
            </a:endParaRPr>
          </a:p>
          <a:p>
            <a:pPr marL="457200" lvl="0" indent="0" algn="l" rtl="0">
              <a:spcBef>
                <a:spcPts val="0"/>
              </a:spcBef>
              <a:spcAft>
                <a:spcPts val="0"/>
              </a:spcAft>
              <a:buNone/>
            </a:pPr>
            <a:endParaRPr sz="1000" dirty="0">
              <a:solidFill>
                <a:srgbClr val="434343"/>
              </a:solidFill>
              <a:highlight>
                <a:srgbClr val="FF0000"/>
              </a:highlight>
              <a:latin typeface="Oswald"/>
              <a:ea typeface="Oswald"/>
              <a:cs typeface="Oswald"/>
              <a:sym typeface="Oswald"/>
            </a:endParaRPr>
          </a:p>
        </p:txBody>
      </p:sp>
      <p:sp>
        <p:nvSpPr>
          <p:cNvPr id="6" name="Google Shape;233;p34"/>
          <p:cNvSpPr txBox="1">
            <a:spLocks/>
          </p:cNvSpPr>
          <p:nvPr/>
        </p:nvSpPr>
        <p:spPr>
          <a:xfrm>
            <a:off x="2674050" y="198783"/>
            <a:ext cx="5760000" cy="682487"/>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000" smtClean="0">
                <a:solidFill>
                  <a:srgbClr val="000000"/>
                </a:solidFill>
                <a:latin typeface="Oswald"/>
                <a:ea typeface="Oswald"/>
                <a:cs typeface="Oswald"/>
                <a:sym typeface="Oswald"/>
              </a:rPr>
              <a:t>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ОБЕСПЕЧЕНИИ</a:t>
            </a:r>
            <a:endParaRPr lang="ru-RU" sz="1000" dirty="0">
              <a:solidFill>
                <a:srgbClr val="000000"/>
              </a:solidFill>
              <a:latin typeface="Oswald"/>
              <a:ea typeface="Oswald"/>
              <a:cs typeface="Oswald"/>
              <a:sym typeface="Oswald"/>
            </a:endParaRPr>
          </a:p>
        </p:txBody>
      </p:sp>
      <p:sp>
        <p:nvSpPr>
          <p:cNvPr id="7" name="Google Shape;234;p34"/>
          <p:cNvSpPr txBox="1"/>
          <p:nvPr/>
        </p:nvSpPr>
        <p:spPr>
          <a:xfrm>
            <a:off x="747150" y="198783"/>
            <a:ext cx="1926900" cy="682487"/>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graphicFrame>
        <p:nvGraphicFramePr>
          <p:cNvPr id="232" name="Google Shape;232;p34"/>
          <p:cNvGraphicFramePr/>
          <p:nvPr>
            <p:extLst>
              <p:ext uri="{D42A27DB-BD31-4B8C-83A1-F6EECF244321}">
                <p14:modId xmlns:p14="http://schemas.microsoft.com/office/powerpoint/2010/main" val="3532013051"/>
              </p:ext>
            </p:extLst>
          </p:nvPr>
        </p:nvGraphicFramePr>
        <p:xfrm>
          <a:off x="258722" y="1651548"/>
          <a:ext cx="8679964" cy="2529750"/>
        </p:xfrm>
        <a:graphic>
          <a:graphicData uri="http://schemas.openxmlformats.org/drawingml/2006/table">
            <a:tbl>
              <a:tblPr>
                <a:noFill/>
                <a:tableStyleId>{BF4A3D39-4975-46BA-BE83-8B02B6239DEE}</a:tableStyleId>
              </a:tblPr>
              <a:tblGrid>
                <a:gridCol w="4063298">
                  <a:extLst>
                    <a:ext uri="{9D8B030D-6E8A-4147-A177-3AD203B41FA5}">
                      <a16:colId xmlns:a16="http://schemas.microsoft.com/office/drawing/2014/main" val="20000"/>
                    </a:ext>
                  </a:extLst>
                </a:gridCol>
                <a:gridCol w="4616666">
                  <a:extLst>
                    <a:ext uri="{9D8B030D-6E8A-4147-A177-3AD203B41FA5}">
                      <a16:colId xmlns:a16="http://schemas.microsoft.com/office/drawing/2014/main" val="20001"/>
                    </a:ext>
                  </a:extLst>
                </a:gridCol>
              </a:tblGrid>
              <a:tr h="424401">
                <a:tc>
                  <a:txBody>
                    <a:bodyPr/>
                    <a:lstStyle/>
                    <a:p>
                      <a:pPr marL="0" lvl="0" indent="0" algn="l" rtl="0">
                        <a:spcBef>
                          <a:spcPts val="0"/>
                        </a:spcBef>
                        <a:spcAft>
                          <a:spcPts val="0"/>
                        </a:spcAft>
                        <a:buNone/>
                      </a:pPr>
                      <a:r>
                        <a:rPr lang="ru-RU" sz="1100" b="1" dirty="0">
                          <a:latin typeface="Oswald"/>
                          <a:ea typeface="Oswald"/>
                          <a:cs typeface="Oswald"/>
                          <a:sym typeface="Oswald"/>
                        </a:rPr>
                        <a:t>Категория получателей </a:t>
                      </a:r>
                      <a:r>
                        <a:rPr lang="ru-RU" sz="1100" b="1" dirty="0" smtClean="0">
                          <a:latin typeface="Oswald"/>
                          <a:ea typeface="Oswald"/>
                          <a:cs typeface="Oswald"/>
                          <a:sym typeface="Oswald"/>
                        </a:rPr>
                        <a:t/>
                      </a:r>
                      <a:br>
                        <a:rPr lang="ru-RU" sz="1100" b="1" dirty="0" smtClean="0">
                          <a:latin typeface="Oswald"/>
                          <a:ea typeface="Oswald"/>
                          <a:cs typeface="Oswald"/>
                          <a:sym typeface="Oswald"/>
                        </a:rPr>
                      </a:br>
                      <a:r>
                        <a:rPr lang="ru-RU" sz="1100" b="1" dirty="0" smtClean="0">
                          <a:latin typeface="Oswald"/>
                          <a:ea typeface="Oswald"/>
                          <a:cs typeface="Oswald"/>
                          <a:sym typeface="Oswald"/>
                        </a:rPr>
                        <a:t>(</a:t>
                      </a:r>
                      <a:r>
                        <a:rPr lang="ru-RU" sz="1100" b="1" dirty="0">
                          <a:latin typeface="Oswald"/>
                          <a:ea typeface="Oswald"/>
                          <a:cs typeface="Oswald"/>
                          <a:sym typeface="Oswald"/>
                        </a:rPr>
                        <a:t>в соответствии с НПА Свердловской области)</a:t>
                      </a:r>
                      <a:endParaRPr sz="11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100" b="1" dirty="0">
                          <a:latin typeface="Oswald"/>
                          <a:ea typeface="Oswald"/>
                          <a:cs typeface="Oswald"/>
                          <a:sym typeface="Oswald"/>
                        </a:rPr>
                        <a:t>Порядок получения</a:t>
                      </a:r>
                      <a:endParaRPr sz="11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555996">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200" baseline="0" dirty="0">
                          <a:solidFill>
                            <a:schemeClr val="tx1"/>
                          </a:solidFill>
                          <a:latin typeface="Oswald"/>
                          <a:ea typeface="Oswald"/>
                          <a:cs typeface="Oswald"/>
                          <a:sym typeface="Oswald"/>
                        </a:rPr>
                        <a:t> служащих умерли оба родителя или единственный родитель</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Свидетельство о смерти обоих родителей или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519240">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 sz="1200" dirty="0">
                          <a:latin typeface="Oswald"/>
                          <a:ea typeface="Oswald"/>
                          <a:cs typeface="Oswald"/>
                          <a:sym typeface="Oswald"/>
                        </a:rPr>
                        <a:t>Дети-сироты</a:t>
                      </a:r>
                    </a:p>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latin typeface="Oswald"/>
                          <a:ea typeface="Oswald"/>
                          <a:cs typeface="Oswald"/>
                          <a:sym typeface="Oswald"/>
                        </a:rPr>
                        <a:t>Дети, оставшиеся без попечения родителей</a:t>
                      </a:r>
                    </a:p>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txBody>
                  <a:tcPr marL="91425" marR="91425" marT="91425" marB="91425"/>
                </a:tc>
                <a:tc>
                  <a:txBody>
                    <a:bodyPr/>
                    <a:lstStyle/>
                    <a:p>
                      <a:pPr marL="179999" lvl="0" indent="-166199" algn="l" rtl="0">
                        <a:spcBef>
                          <a:spcPts val="0"/>
                        </a:spcBef>
                        <a:spcAft>
                          <a:spcPts val="0"/>
                        </a:spcAft>
                        <a:buSzPts val="1200"/>
                        <a:buFont typeface="Oswald"/>
                        <a:buChar char="●"/>
                      </a:pPr>
                      <a:r>
                        <a:rPr lang="ru" sz="1200" dirty="0">
                          <a:latin typeface="Oswald"/>
                          <a:ea typeface="Oswald"/>
                          <a:cs typeface="Oswald"/>
                          <a:sym typeface="Oswald"/>
                        </a:rPr>
                        <a:t>Подача заявления руководителю образовательной организации</a:t>
                      </a:r>
                      <a:endParaRPr sz="1200" dirty="0">
                        <a:latin typeface="Oswald"/>
                        <a:ea typeface="Oswald"/>
                        <a:cs typeface="Oswald"/>
                        <a:sym typeface="Oswald"/>
                      </a:endParaRPr>
                    </a:p>
                    <a:p>
                      <a:pPr marL="179999" lvl="0" indent="-166199" algn="l" rtl="0">
                        <a:spcBef>
                          <a:spcPts val="0"/>
                        </a:spcBef>
                        <a:spcAft>
                          <a:spcPts val="0"/>
                        </a:spcAft>
                        <a:buSzPts val="1200"/>
                        <a:buFont typeface="Oswald"/>
                        <a:buChar char="●"/>
                      </a:pPr>
                      <a:r>
                        <a:rPr lang="ru" sz="120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bl>
          </a:graphicData>
        </a:graphic>
      </p:graphicFrame>
      <p:sp>
        <p:nvSpPr>
          <p:cNvPr id="233" name="Google Shape;233;p34"/>
          <p:cNvSpPr txBox="1">
            <a:spLocks noGrp="1"/>
          </p:cNvSpPr>
          <p:nvPr>
            <p:ph type="ctrTitle"/>
          </p:nvPr>
        </p:nvSpPr>
        <p:spPr>
          <a:xfrm>
            <a:off x="2674050" y="198783"/>
            <a:ext cx="5760000" cy="682487"/>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pPr>
            <a:r>
              <a:rPr lang="ru" sz="1000" dirty="0">
                <a:solidFill>
                  <a:srgbClr val="000000"/>
                </a:solidFill>
                <a:latin typeface="Oswald"/>
                <a:ea typeface="Oswald"/>
                <a:cs typeface="Oswald"/>
                <a:sym typeface="Oswald"/>
              </a:rPr>
              <a:t>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a:t>
            </a:r>
            <a:r>
              <a:rPr lang="ru" sz="1000" dirty="0" smtClean="0">
                <a:solidFill>
                  <a:srgbClr val="000000"/>
                </a:solidFill>
                <a:latin typeface="Oswald"/>
                <a:ea typeface="Oswald"/>
                <a:cs typeface="Oswald"/>
                <a:sym typeface="Oswald"/>
              </a:rPr>
              <a:t>ОБЕСПЕЧЕНИИ</a:t>
            </a:r>
            <a:endParaRPr sz="1000" dirty="0">
              <a:solidFill>
                <a:srgbClr val="000000"/>
              </a:solidFill>
              <a:latin typeface="Oswald"/>
              <a:ea typeface="Oswald"/>
              <a:cs typeface="Oswald"/>
              <a:sym typeface="Oswald"/>
            </a:endParaRPr>
          </a:p>
        </p:txBody>
      </p:sp>
      <p:sp>
        <p:nvSpPr>
          <p:cNvPr id="234" name="Google Shape;234;p34"/>
          <p:cNvSpPr txBox="1"/>
          <p:nvPr/>
        </p:nvSpPr>
        <p:spPr>
          <a:xfrm>
            <a:off x="747150" y="198783"/>
            <a:ext cx="1926900" cy="682487"/>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graphicFrame>
        <p:nvGraphicFramePr>
          <p:cNvPr id="232" name="Google Shape;232;p34"/>
          <p:cNvGraphicFramePr/>
          <p:nvPr>
            <p:extLst>
              <p:ext uri="{D42A27DB-BD31-4B8C-83A1-F6EECF244321}">
                <p14:modId xmlns:p14="http://schemas.microsoft.com/office/powerpoint/2010/main" val="3556776246"/>
              </p:ext>
            </p:extLst>
          </p:nvPr>
        </p:nvGraphicFramePr>
        <p:xfrm>
          <a:off x="258722" y="973368"/>
          <a:ext cx="8679964" cy="4046160"/>
        </p:xfrm>
        <a:graphic>
          <a:graphicData uri="http://schemas.openxmlformats.org/drawingml/2006/table">
            <a:tbl>
              <a:tblPr>
                <a:noFill/>
                <a:tableStyleId>{BF4A3D39-4975-46BA-BE83-8B02B6239DEE}</a:tableStyleId>
              </a:tblPr>
              <a:tblGrid>
                <a:gridCol w="4063298">
                  <a:extLst>
                    <a:ext uri="{9D8B030D-6E8A-4147-A177-3AD203B41FA5}">
                      <a16:colId xmlns:a16="http://schemas.microsoft.com/office/drawing/2014/main" val="20000"/>
                    </a:ext>
                  </a:extLst>
                </a:gridCol>
                <a:gridCol w="4616666">
                  <a:extLst>
                    <a:ext uri="{9D8B030D-6E8A-4147-A177-3AD203B41FA5}">
                      <a16:colId xmlns:a16="http://schemas.microsoft.com/office/drawing/2014/main" val="20001"/>
                    </a:ext>
                  </a:extLst>
                </a:gridCol>
              </a:tblGrid>
              <a:tr h="424401">
                <a:tc>
                  <a:txBody>
                    <a:bodyPr/>
                    <a:lstStyle/>
                    <a:p>
                      <a:pPr marL="0" lvl="0" indent="0" algn="l" rtl="0">
                        <a:spcBef>
                          <a:spcPts val="0"/>
                        </a:spcBef>
                        <a:spcAft>
                          <a:spcPts val="0"/>
                        </a:spcAft>
                        <a:buNone/>
                      </a:pPr>
                      <a:r>
                        <a:rPr lang="ru-RU" sz="1050" b="1" dirty="0">
                          <a:latin typeface="Oswald"/>
                          <a:ea typeface="Oswald"/>
                          <a:cs typeface="Oswald"/>
                          <a:sym typeface="Oswald"/>
                        </a:rPr>
                        <a:t>Категория получателей </a:t>
                      </a:r>
                      <a:r>
                        <a:rPr lang="ru-RU" sz="1050" b="1" dirty="0" smtClean="0">
                          <a:latin typeface="Oswald"/>
                          <a:ea typeface="Oswald"/>
                          <a:cs typeface="Oswald"/>
                          <a:sym typeface="Oswald"/>
                        </a:rPr>
                        <a:t/>
                      </a:r>
                      <a:br>
                        <a:rPr lang="ru-RU" sz="1050" b="1" dirty="0" smtClean="0">
                          <a:latin typeface="Oswald"/>
                          <a:ea typeface="Oswald"/>
                          <a:cs typeface="Oswald"/>
                          <a:sym typeface="Oswald"/>
                        </a:rPr>
                      </a:br>
                      <a:r>
                        <a:rPr lang="ru-RU" sz="1050" b="1" dirty="0" smtClean="0">
                          <a:latin typeface="Oswald"/>
                          <a:ea typeface="Oswald"/>
                          <a:cs typeface="Oswald"/>
                          <a:sym typeface="Oswald"/>
                        </a:rPr>
                        <a:t>(</a:t>
                      </a:r>
                      <a:r>
                        <a:rPr lang="ru-RU" sz="1050" b="1" dirty="0">
                          <a:latin typeface="Oswald"/>
                          <a:ea typeface="Oswald"/>
                          <a:cs typeface="Oswald"/>
                          <a:sym typeface="Oswald"/>
                        </a:rPr>
                        <a:t>в соответствии с НПА Свердловской области)</a:t>
                      </a:r>
                      <a:endParaRPr sz="105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050" b="1" dirty="0">
                          <a:latin typeface="Oswald"/>
                          <a:ea typeface="Oswald"/>
                          <a:cs typeface="Oswald"/>
                          <a:sym typeface="Oswald"/>
                        </a:rPr>
                        <a:t>Порядок получения</a:t>
                      </a:r>
                      <a:endParaRPr sz="105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670409">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50" baseline="0" dirty="0">
                          <a:solidFill>
                            <a:schemeClr val="tx1"/>
                          </a:solidFill>
                          <a:latin typeface="Oswald"/>
                          <a:ea typeface="Oswald"/>
                          <a:cs typeface="Oswald"/>
                          <a:sym typeface="Oswald"/>
                        </a:rPr>
                        <a:t>Дети граждан и граждане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покинувшие территории Украины, Донецкой Народной Республики, Луганской Народной Республики и прибывшие на территорию РФ в экстренном массовом </a:t>
                      </a:r>
                      <a:r>
                        <a:rPr lang="ru-RU" sz="1050" baseline="0" dirty="0" smtClean="0">
                          <a:solidFill>
                            <a:schemeClr val="tx1"/>
                          </a:solidFill>
                          <a:latin typeface="Oswald"/>
                          <a:ea typeface="Oswald"/>
                          <a:cs typeface="Oswald"/>
                          <a:sym typeface="Oswald"/>
                        </a:rPr>
                        <a:t>порядке</a:t>
                      </a:r>
                      <a:endParaRPr lang="ru" sz="1050" baseline="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50" baseline="0" dirty="0" smtClean="0">
                          <a:solidFill>
                            <a:schemeClr val="tx1"/>
                          </a:solidFill>
                          <a:latin typeface="Oswald"/>
                          <a:ea typeface="Oswald"/>
                          <a:cs typeface="Oswald"/>
                          <a:sym typeface="Oswald"/>
                        </a:rPr>
                        <a:t>Дети граждан Российской Федерации, призванных на военную службу по мобилизации в Вооруженные силы Российской Федерации в соответствии с Указом Президента Российской Федерации «Об объявлении частичной мобилизации в Российской Федерации»</a:t>
                      </a:r>
                      <a:endParaRPr lang="ru" sz="105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 sz="1050" dirty="0" smtClean="0">
                          <a:solidFill>
                            <a:schemeClr val="tx1"/>
                          </a:solidFill>
                          <a:latin typeface="Oswald"/>
                          <a:ea typeface="Oswald"/>
                          <a:cs typeface="Oswald"/>
                          <a:sym typeface="Oswald"/>
                        </a:rPr>
                        <a:t>Дети </a:t>
                      </a:r>
                      <a:r>
                        <a:rPr lang="ru" sz="1050" dirty="0">
                          <a:solidFill>
                            <a:schemeClr val="tx1"/>
                          </a:solidFill>
                          <a:latin typeface="Oswald"/>
                          <a:ea typeface="Oswald"/>
                          <a:cs typeface="Oswald"/>
                          <a:sym typeface="Oswald"/>
                        </a:rPr>
                        <a:t>лиц, принимающих (принимавших) участие в специальной военной операции на территориях</a:t>
                      </a:r>
                      <a:r>
                        <a:rPr lang="ru" sz="1050" baseline="0" dirty="0">
                          <a:solidFill>
                            <a:schemeClr val="tx1"/>
                          </a:solidFill>
                          <a:latin typeface="Oswald"/>
                          <a:ea typeface="Oswald"/>
                          <a:cs typeface="Oswald"/>
                          <a:sym typeface="Oswald"/>
                        </a:rPr>
                        <a:t> </a:t>
                      </a:r>
                      <a:r>
                        <a:rPr lang="ru" sz="1050" dirty="0">
                          <a:solidFill>
                            <a:schemeClr val="tx1"/>
                          </a:solidFill>
                          <a:latin typeface="Oswald"/>
                          <a:ea typeface="Oswald"/>
                          <a:cs typeface="Oswald"/>
                          <a:sym typeface="Oswald"/>
                        </a:rPr>
                        <a:t>Украины, Донецкой Народной Республики и Луганской Народной Республики, </a:t>
                      </a:r>
                      <a:r>
                        <a:rPr lang="ru-RU" sz="1050" dirty="0">
                          <a:solidFill>
                            <a:schemeClr val="tx1"/>
                          </a:solidFill>
                          <a:latin typeface="Oswald"/>
                          <a:ea typeface="Oswald"/>
                          <a:cs typeface="Oswald"/>
                          <a:sym typeface="Oswald"/>
                        </a:rPr>
                        <a:t>Запорожской области и Херсонской </a:t>
                      </a:r>
                      <a:r>
                        <a:rPr lang="ru-RU" sz="1050" dirty="0" smtClean="0">
                          <a:solidFill>
                            <a:schemeClr val="tx1"/>
                          </a:solidFill>
                          <a:latin typeface="Oswald"/>
                          <a:ea typeface="Oswald"/>
                          <a:cs typeface="Oswald"/>
                          <a:sym typeface="Oswald"/>
                        </a:rPr>
                        <a:t>области</a:t>
                      </a:r>
                      <a:endParaRPr sz="1050" b="1"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1050"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1050" dirty="0">
                          <a:solidFill>
                            <a:schemeClr val="tx1"/>
                          </a:solidFill>
                          <a:latin typeface="Oswald"/>
                          <a:ea typeface="Oswald"/>
                          <a:cs typeface="Oswald"/>
                          <a:sym typeface="Oswald"/>
                        </a:rPr>
                        <a:t>Документ, подтверждающий статус гражданина </a:t>
                      </a:r>
                      <a:r>
                        <a:rPr lang="ru-RU" sz="1050" baseline="0" dirty="0">
                          <a:solidFill>
                            <a:schemeClr val="tx1"/>
                          </a:solidFill>
                          <a:latin typeface="Oswald"/>
                          <a:ea typeface="Oswald"/>
                          <a:cs typeface="Oswald"/>
                          <a:sym typeface="Oswald"/>
                        </a:rPr>
                        <a:t>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покинувшего территории Украины, Донецкой Народной Республики, Луганской Народной Республики и прибывшего на территорию РФ в экстренном массовом порядке. </a:t>
                      </a:r>
                      <a:r>
                        <a:rPr lang="ru-RU" sz="1050" kern="1200" dirty="0">
                          <a:solidFill>
                            <a:srgbClr val="000000"/>
                          </a:solidFill>
                          <a:latin typeface="Oswald"/>
                          <a:ea typeface="Oswald"/>
                          <a:cs typeface="Oswald"/>
                          <a:sym typeface="Oswald"/>
                        </a:rPr>
                        <a:t>Граждане</a:t>
                      </a:r>
                      <a:r>
                        <a:rPr lang="ru-RU" sz="1050" kern="1200" baseline="0" dirty="0">
                          <a:solidFill>
                            <a:srgbClr val="000000"/>
                          </a:solidFill>
                          <a:latin typeface="Oswald"/>
                          <a:ea typeface="Oswald"/>
                          <a:cs typeface="Oswald"/>
                          <a:sym typeface="Oswald"/>
                        </a:rPr>
                        <a:t> или  р</a:t>
                      </a:r>
                      <a:r>
                        <a:rPr lang="ru-RU" sz="1050" kern="1200" dirty="0">
                          <a:solidFill>
                            <a:srgbClr val="000000"/>
                          </a:solidFill>
                          <a:latin typeface="Oswald"/>
                          <a:ea typeface="Oswald"/>
                          <a:cs typeface="Oswald"/>
                          <a:sym typeface="Oswald"/>
                        </a:rPr>
                        <a:t>одители (законные представители) детей, прибывших с территории Украины (в том числе лица, признанные беженцами, являющиеся иностранными гражданами или лицами без гражданства), дополнительно предъявляют документ, подтверждающий родство заявителя (или законность представления прав ребенка), и документ, подтверждающий право заявителя на пребывание в Российской Федерации (миграционная карта, удостоверение беженца и др.)</a:t>
                      </a:r>
                    </a:p>
                    <a:p>
                      <a:pPr marL="179999" lvl="0" indent="-149225" algn="l" defTabSz="342900" rtl="0" eaLnBrk="1" latinLnBrk="0" hangingPunct="1">
                        <a:spcBef>
                          <a:spcPts val="0"/>
                        </a:spcBef>
                        <a:spcAft>
                          <a:spcPts val="0"/>
                        </a:spcAft>
                        <a:buSzPts val="1000"/>
                        <a:buFont typeface="Oswald"/>
                        <a:buChar char="●"/>
                      </a:pPr>
                      <a:r>
                        <a:rPr lang="ru-RU" sz="1050" kern="1200" dirty="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1050" kern="1200" dirty="0" smtClean="0">
                          <a:solidFill>
                            <a:srgbClr val="000000"/>
                          </a:solidFill>
                          <a:latin typeface="Oswald"/>
                          <a:ea typeface="Oswald"/>
                          <a:cs typeface="Oswald"/>
                          <a:sym typeface="Oswald"/>
                        </a:rPr>
                        <a:t>«Единый </a:t>
                      </a:r>
                      <a:r>
                        <a:rPr lang="ru-RU" sz="1050" kern="1200" dirty="0">
                          <a:solidFill>
                            <a:srgbClr val="000000"/>
                          </a:solidFill>
                          <a:latin typeface="Oswald"/>
                          <a:ea typeface="Oswald"/>
                          <a:cs typeface="Oswald"/>
                          <a:sym typeface="Oswald"/>
                        </a:rPr>
                        <a:t>портал государственных и  муниципальных услуг(функций</a:t>
                      </a:r>
                      <a:r>
                        <a:rPr lang="ru-RU" sz="1050" kern="1200" dirty="0" smtClean="0">
                          <a:solidFill>
                            <a:srgbClr val="000000"/>
                          </a:solidFill>
                          <a:latin typeface="Oswald"/>
                          <a:ea typeface="Oswald"/>
                          <a:cs typeface="Oswald"/>
                          <a:sym typeface="Oswald"/>
                        </a:rPr>
                        <a:t>)« </a:t>
                      </a:r>
                      <a:r>
                        <a:rPr lang="ru-RU" sz="1050" kern="1200" dirty="0">
                          <a:solidFill>
                            <a:srgbClr val="000000"/>
                          </a:solidFill>
                          <a:latin typeface="Oswald"/>
                          <a:ea typeface="Oswald"/>
                          <a:cs typeface="Oswald"/>
                          <a:sym typeface="Oswald"/>
                        </a:rPr>
                        <a:t>(портал </a:t>
                      </a:r>
                      <a:r>
                        <a:rPr lang="ru-RU" sz="1050" kern="1200" dirty="0" smtClean="0">
                          <a:solidFill>
                            <a:srgbClr val="000000"/>
                          </a:solidFill>
                          <a:latin typeface="Oswald"/>
                          <a:ea typeface="Oswald"/>
                          <a:cs typeface="Oswald"/>
                          <a:sym typeface="Oswald"/>
                        </a:rPr>
                        <a:t>«</a:t>
                      </a:r>
                      <a:r>
                        <a:rPr lang="ru-RU" sz="1050" kern="1200" dirty="0" err="1" smtClean="0">
                          <a:solidFill>
                            <a:srgbClr val="000000"/>
                          </a:solidFill>
                          <a:latin typeface="Oswald"/>
                          <a:ea typeface="Oswald"/>
                          <a:cs typeface="Oswald"/>
                          <a:sym typeface="Oswald"/>
                        </a:rPr>
                        <a:t>Госуслуги</a:t>
                      </a:r>
                      <a:r>
                        <a:rPr lang="ru-RU" sz="1050" kern="1200" dirty="0" smtClean="0">
                          <a:solidFill>
                            <a:srgbClr val="000000"/>
                          </a:solidFill>
                          <a:latin typeface="Oswald"/>
                          <a:ea typeface="Oswald"/>
                          <a:cs typeface="Oswald"/>
                          <a:sym typeface="Oswald"/>
                        </a:rPr>
                        <a:t>«), </a:t>
                      </a:r>
                      <a:r>
                        <a:rPr lang="ru-RU" sz="1050" kern="1200" dirty="0">
                          <a:solidFill>
                            <a:srgbClr val="000000"/>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1050" kern="1200" dirty="0" smtClean="0">
                          <a:solidFill>
                            <a:srgbClr val="000000"/>
                          </a:solidFill>
                          <a:latin typeface="Oswald"/>
                          <a:ea typeface="Oswald"/>
                          <a:cs typeface="Oswald"/>
                          <a:sym typeface="Oswald"/>
                        </a:rPr>
                        <a:t>«О </a:t>
                      </a:r>
                      <a:r>
                        <a:rPr lang="ru-RU" sz="1050" kern="1200" dirty="0">
                          <a:solidFill>
                            <a:srgbClr val="000000"/>
                          </a:solidFill>
                          <a:latin typeface="Oswald"/>
                          <a:ea typeface="Oswald"/>
                          <a:cs typeface="Oswald"/>
                          <a:sym typeface="Oswald"/>
                        </a:rPr>
                        <a:t>документах –основаниях предоставления МСЗ в сфере </a:t>
                      </a:r>
                      <a:r>
                        <a:rPr lang="ru-RU" sz="1050" kern="1200" dirty="0" smtClean="0">
                          <a:solidFill>
                            <a:srgbClr val="000000"/>
                          </a:solidFill>
                          <a:latin typeface="Oswald"/>
                          <a:ea typeface="Oswald"/>
                          <a:cs typeface="Oswald"/>
                          <a:sym typeface="Oswald"/>
                        </a:rPr>
                        <a:t>образования«)</a:t>
                      </a:r>
                      <a:endParaRPr lang="ru-RU" sz="1050"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6"/>
                  </a:ext>
                </a:extLst>
              </a:tr>
            </a:tbl>
          </a:graphicData>
        </a:graphic>
      </p:graphicFrame>
      <p:sp>
        <p:nvSpPr>
          <p:cNvPr id="233" name="Google Shape;233;p34"/>
          <p:cNvSpPr txBox="1">
            <a:spLocks noGrp="1"/>
          </p:cNvSpPr>
          <p:nvPr>
            <p:ph type="ctrTitle"/>
          </p:nvPr>
        </p:nvSpPr>
        <p:spPr>
          <a:xfrm>
            <a:off x="2674050" y="198783"/>
            <a:ext cx="5760000" cy="682487"/>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pPr>
            <a:r>
              <a:rPr lang="ru" sz="1000" dirty="0">
                <a:solidFill>
                  <a:srgbClr val="000000"/>
                </a:solidFill>
                <a:latin typeface="Oswald"/>
                <a:ea typeface="Oswald"/>
                <a:cs typeface="Oswald"/>
                <a:sym typeface="Oswald"/>
              </a:rPr>
              <a:t>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a:t>
            </a:r>
            <a:r>
              <a:rPr lang="ru" sz="1000" dirty="0" smtClean="0">
                <a:solidFill>
                  <a:srgbClr val="000000"/>
                </a:solidFill>
                <a:latin typeface="Oswald"/>
                <a:ea typeface="Oswald"/>
                <a:cs typeface="Oswald"/>
                <a:sym typeface="Oswald"/>
              </a:rPr>
              <a:t>ОБЕСПЕЧЕНИИ</a:t>
            </a:r>
            <a:endParaRPr sz="1000" dirty="0">
              <a:solidFill>
                <a:srgbClr val="000000"/>
              </a:solidFill>
              <a:latin typeface="Oswald"/>
              <a:ea typeface="Oswald"/>
              <a:cs typeface="Oswald"/>
              <a:sym typeface="Oswald"/>
            </a:endParaRPr>
          </a:p>
        </p:txBody>
      </p:sp>
      <p:sp>
        <p:nvSpPr>
          <p:cNvPr id="234" name="Google Shape;234;p34"/>
          <p:cNvSpPr txBox="1"/>
          <p:nvPr/>
        </p:nvSpPr>
        <p:spPr>
          <a:xfrm>
            <a:off x="747150" y="198783"/>
            <a:ext cx="1926900" cy="682487"/>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0583</a:t>
            </a:r>
            <a:endParaRPr sz="1500" b="1" dirty="0">
              <a:latin typeface="Oswald"/>
              <a:ea typeface="Oswald"/>
              <a:cs typeface="Oswald"/>
              <a:sym typeface="Oswald"/>
            </a:endParaRPr>
          </a:p>
        </p:txBody>
      </p:sp>
    </p:spTree>
    <p:extLst>
      <p:ext uri="{BB962C8B-B14F-4D97-AF65-F5344CB8AC3E}">
        <p14:creationId xmlns:p14="http://schemas.microsoft.com/office/powerpoint/2010/main" val="2026346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40" name="Google Shape;240;p35"/>
          <p:cNvSpPr/>
          <p:nvPr/>
        </p:nvSpPr>
        <p:spPr>
          <a:xfrm>
            <a:off x="388650" y="974595"/>
            <a:ext cx="8045400" cy="4039365"/>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sz="1100" b="1" dirty="0">
                <a:solidFill>
                  <a:schemeClr val="tx1"/>
                </a:solidFill>
                <a:latin typeface="Oswald"/>
                <a:ea typeface="Oswald"/>
                <a:cs typeface="Oswald"/>
                <a:sym typeface="Oswald"/>
              </a:rPr>
              <a:t>Нормативные основания</a:t>
            </a:r>
            <a:endParaRPr sz="1100" b="1" dirty="0">
              <a:solidFill>
                <a:schemeClr val="tx1"/>
              </a:solidFill>
              <a:latin typeface="Oswald" panose="020B0604020202020204" charset="-52"/>
              <a:ea typeface="Oswald"/>
              <a:cs typeface="Oswald"/>
              <a:sym typeface="Oswald"/>
            </a:endParaRPr>
          </a:p>
          <a:p>
            <a:pPr marL="0" marR="0" lvl="0" indent="0" algn="ctr" rtl="0">
              <a:spcBef>
                <a:spcPts val="0"/>
              </a:spcBef>
              <a:spcAft>
                <a:spcPts val="0"/>
              </a:spcAft>
              <a:buNone/>
            </a:pPr>
            <a:endParaRPr sz="1100" b="1" dirty="0">
              <a:solidFill>
                <a:schemeClr val="tx1"/>
              </a:solidFill>
              <a:latin typeface="Oswald" panose="020B0604020202020204" charset="-52"/>
              <a:ea typeface="Oswald"/>
              <a:cs typeface="Oswald"/>
              <a:sym typeface="Oswald"/>
            </a:endParaRPr>
          </a:p>
          <a:p>
            <a:pPr marL="457200" lvl="0" indent="-292100" algn="l" rtl="0">
              <a:lnSpc>
                <a:spcPct val="115000"/>
              </a:lnSpc>
              <a:spcBef>
                <a:spcPts val="0"/>
              </a:spcBef>
              <a:spcAft>
                <a:spcPts val="0"/>
              </a:spcAft>
              <a:buClr>
                <a:schemeClr val="dk2"/>
              </a:buClr>
              <a:buSzPts val="1000"/>
              <a:buFont typeface="Oswald"/>
              <a:buChar char="●"/>
            </a:pPr>
            <a:r>
              <a:rPr lang="ru" sz="1100" dirty="0">
                <a:solidFill>
                  <a:schemeClr val="tx1"/>
                </a:solidFill>
                <a:latin typeface="Oswald"/>
                <a:ea typeface="Oswald"/>
                <a:cs typeface="Oswald"/>
                <a:sym typeface="Oswald"/>
              </a:rPr>
              <a:t>Постановление Правительства Свердловской области от 09.04.2020 № 232-ПП </a:t>
            </a:r>
            <a:r>
              <a:rPr lang="ru" sz="1100" dirty="0" smtClean="0">
                <a:solidFill>
                  <a:schemeClr val="tx1"/>
                </a:solidFill>
                <a:latin typeface="Oswald"/>
                <a:ea typeface="Oswald"/>
                <a:cs typeface="Oswald"/>
                <a:sym typeface="Oswald"/>
              </a:rPr>
              <a:t>«Об </a:t>
            </a:r>
            <a:r>
              <a:rPr lang="ru" sz="1100" dirty="0">
                <a:solidFill>
                  <a:schemeClr val="tx1"/>
                </a:solidFill>
                <a:latin typeface="Oswald"/>
                <a:ea typeface="Oswald"/>
                <a:cs typeface="Oswald"/>
                <a:sym typeface="Oswald"/>
              </a:rPr>
              <a:t>установлении на территории Свердловской области денежной компенсации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a:t>
            </a:r>
            <a:r>
              <a:rPr lang="ru" sz="1100" dirty="0" smtClean="0">
                <a:solidFill>
                  <a:schemeClr val="tx1"/>
                </a:solidFill>
                <a:latin typeface="Oswald"/>
                <a:ea typeface="Oswald"/>
                <a:cs typeface="Oswald"/>
                <a:sym typeface="Oswald"/>
              </a:rPr>
              <a:t>технологий»</a:t>
            </a:r>
            <a:endParaRPr sz="1100" dirty="0">
              <a:solidFill>
                <a:schemeClr val="tx1"/>
              </a:solidFill>
              <a:latin typeface="Oswald" panose="020B0604020202020204" charset="-52"/>
              <a:ea typeface="Oswald"/>
              <a:cs typeface="Oswald"/>
              <a:sym typeface="Oswald"/>
            </a:endParaRPr>
          </a:p>
          <a:p>
            <a:pPr marL="457200" marR="0" lvl="0" indent="-292100" algn="l" rtl="0">
              <a:spcBef>
                <a:spcPts val="0"/>
              </a:spcBef>
              <a:spcAft>
                <a:spcPts val="0"/>
              </a:spcAft>
              <a:buClr>
                <a:schemeClr val="dk2"/>
              </a:buClr>
              <a:buSzPts val="1000"/>
              <a:buFont typeface="Oswald"/>
              <a:buChar char="●"/>
            </a:pPr>
            <a:r>
              <a:rPr lang="ru" sz="1100" dirty="0">
                <a:solidFill>
                  <a:schemeClr val="tx1"/>
                </a:solidFill>
                <a:latin typeface="Oswald"/>
                <a:ea typeface="Oswald"/>
                <a:cs typeface="Oswald"/>
                <a:sym typeface="Oswald"/>
              </a:rPr>
              <a:t>Приказ Министерства образования и молодежной политики Свердловской области от 10.04.2020 № 360-Д </a:t>
            </a:r>
            <a:r>
              <a:rPr lang="ru" sz="1100" dirty="0" smtClean="0">
                <a:solidFill>
                  <a:schemeClr val="tx1"/>
                </a:solidFill>
                <a:latin typeface="Oswald"/>
                <a:ea typeface="Oswald"/>
                <a:cs typeface="Oswald"/>
                <a:sym typeface="Oswald"/>
              </a:rPr>
              <a:t>«О </a:t>
            </a:r>
            <a:r>
              <a:rPr lang="ru" sz="1100" dirty="0">
                <a:solidFill>
                  <a:schemeClr val="tx1"/>
                </a:solidFill>
                <a:latin typeface="Oswald"/>
                <a:ea typeface="Oswald"/>
                <a:cs typeface="Oswald"/>
                <a:sym typeface="Oswald"/>
              </a:rPr>
              <a:t>назначении, выплате и определении размера денежной компенсации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 в государственных образовательных организациях Свердловской области и обособленных структурных подразделениях государственных образовательных организаций Свердловской области, в отношении которых функции и полномочия учредителя осуществляются Министерством образования и молодежной политики Свердловской области, муниципальных общеобразовательных организациях, расположенных на территории Свердловской области, частных общеобразовательных организациях Свердловской области по имеющим государственную аккредитацию основным общеобразовательным </a:t>
            </a:r>
            <a:r>
              <a:rPr lang="ru" sz="1100" dirty="0" smtClean="0">
                <a:solidFill>
                  <a:schemeClr val="tx1"/>
                </a:solidFill>
                <a:latin typeface="Oswald"/>
                <a:ea typeface="Oswald"/>
                <a:cs typeface="Oswald"/>
                <a:sym typeface="Oswald"/>
              </a:rPr>
              <a:t>программам»</a:t>
            </a:r>
            <a:endParaRPr sz="1100" dirty="0">
              <a:solidFill>
                <a:schemeClr val="tx1"/>
              </a:solidFill>
              <a:latin typeface="Oswald" panose="020B0604020202020204" charset="-52"/>
              <a:ea typeface="Oswald"/>
              <a:cs typeface="Oswald"/>
              <a:sym typeface="Oswald"/>
            </a:endParaRPr>
          </a:p>
          <a:p>
            <a:pPr marL="0" marR="0" lvl="0" indent="0" algn="ctr" rtl="0">
              <a:spcBef>
                <a:spcPts val="0"/>
              </a:spcBef>
              <a:spcAft>
                <a:spcPts val="0"/>
              </a:spcAft>
              <a:buNone/>
            </a:pPr>
            <a:endParaRPr sz="1100"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r>
              <a:rPr lang="ru" sz="1100" b="1" dirty="0">
                <a:solidFill>
                  <a:schemeClr val="tx1"/>
                </a:solidFill>
                <a:latin typeface="Oswald"/>
                <a:ea typeface="Oswald"/>
                <a:cs typeface="Oswald"/>
                <a:sym typeface="Oswald"/>
              </a:rPr>
              <a:t>Форма предоставления - денежная</a:t>
            </a:r>
            <a:endParaRPr sz="1100" b="1"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endParaRPr sz="1100" b="1" dirty="0">
              <a:solidFill>
                <a:schemeClr val="tx1"/>
              </a:solidFill>
              <a:latin typeface="Oswald" panose="020B0604020202020204" charset="-52"/>
              <a:ea typeface="Oswald"/>
              <a:cs typeface="Oswald"/>
              <a:sym typeface="Oswald"/>
            </a:endParaRPr>
          </a:p>
          <a:p>
            <a:pPr marL="457200" marR="0" lvl="0" indent="-292100" algn="just" rtl="0">
              <a:spcBef>
                <a:spcPts val="0"/>
              </a:spcBef>
              <a:spcAft>
                <a:spcPts val="0"/>
              </a:spcAft>
              <a:buClr>
                <a:srgbClr val="434343"/>
              </a:buClr>
              <a:buSzPts val="1000"/>
              <a:buFont typeface="Oswald"/>
              <a:buChar char="●"/>
            </a:pPr>
            <a:r>
              <a:rPr lang="ru" sz="1100" dirty="0">
                <a:solidFill>
                  <a:schemeClr val="tx1"/>
                </a:solidFill>
                <a:latin typeface="Oswald"/>
                <a:ea typeface="Oswald"/>
                <a:cs typeface="Oswald"/>
                <a:sym typeface="Oswald"/>
              </a:rPr>
              <a:t>Размер компенсации: для обучающихся, обеспечивающихся 2-х разовым бесплатным питанием,  - </a:t>
            </a:r>
            <a:r>
              <a:rPr lang="ru" sz="1100" dirty="0" smtClean="0">
                <a:solidFill>
                  <a:schemeClr val="tx1"/>
                </a:solidFill>
                <a:latin typeface="Oswald"/>
                <a:ea typeface="Oswald"/>
                <a:cs typeface="Oswald"/>
                <a:sym typeface="Oswald"/>
              </a:rPr>
              <a:t>138,7 </a:t>
            </a:r>
            <a:r>
              <a:rPr lang="ru" sz="1100" dirty="0">
                <a:solidFill>
                  <a:schemeClr val="tx1"/>
                </a:solidFill>
                <a:latin typeface="Oswald"/>
                <a:ea typeface="Oswald"/>
                <a:cs typeface="Oswald"/>
                <a:sym typeface="Oswald"/>
              </a:rPr>
              <a:t>руб.</a:t>
            </a:r>
            <a:endParaRPr sz="1100" dirty="0">
              <a:solidFill>
                <a:schemeClr val="tx1"/>
              </a:solidFill>
              <a:latin typeface="Oswald" panose="020B0604020202020204" charset="-52"/>
              <a:ea typeface="Oswald"/>
              <a:cs typeface="Oswald"/>
              <a:sym typeface="Oswald"/>
            </a:endParaRPr>
          </a:p>
          <a:p>
            <a:pPr marL="457200" lvl="0" indent="-292100" algn="just" rtl="0">
              <a:spcBef>
                <a:spcPts val="0"/>
              </a:spcBef>
              <a:spcAft>
                <a:spcPts val="0"/>
              </a:spcAft>
              <a:buClr>
                <a:srgbClr val="434343"/>
              </a:buClr>
              <a:buSzPts val="1000"/>
              <a:buFont typeface="Oswald"/>
              <a:buChar char="●"/>
            </a:pPr>
            <a:r>
              <a:rPr lang="ru" sz="1100" dirty="0">
                <a:solidFill>
                  <a:schemeClr val="tx1"/>
                </a:solidFill>
                <a:latin typeface="Oswald"/>
                <a:ea typeface="Oswald"/>
                <a:cs typeface="Oswald"/>
                <a:sym typeface="Oswald"/>
              </a:rPr>
              <a:t>Размер компенсации: для обучающихся, обеспечивающихся одноразовым бесплатным питанием,  - </a:t>
            </a:r>
            <a:r>
              <a:rPr lang="ru" sz="1100" dirty="0" smtClean="0">
                <a:solidFill>
                  <a:schemeClr val="tx1"/>
                </a:solidFill>
                <a:latin typeface="Oswald"/>
                <a:ea typeface="Oswald"/>
                <a:cs typeface="Oswald"/>
                <a:sym typeface="Oswald"/>
              </a:rPr>
              <a:t>70,3 </a:t>
            </a:r>
            <a:r>
              <a:rPr lang="ru" sz="1100" dirty="0">
                <a:solidFill>
                  <a:schemeClr val="tx1"/>
                </a:solidFill>
                <a:latin typeface="Oswald"/>
                <a:ea typeface="Oswald"/>
                <a:cs typeface="Oswald"/>
                <a:sym typeface="Oswald"/>
              </a:rPr>
              <a:t>руб.</a:t>
            </a:r>
            <a:endParaRPr sz="1100" dirty="0">
              <a:solidFill>
                <a:schemeClr val="tx1"/>
              </a:solidFill>
              <a:latin typeface="Oswald" panose="020B0604020202020204" charset="-52"/>
              <a:ea typeface="Oswald"/>
              <a:cs typeface="Oswald"/>
              <a:sym typeface="Oswald"/>
            </a:endParaRPr>
          </a:p>
          <a:p>
            <a:pPr marL="0" marR="0" lvl="0" indent="0" algn="ctr" rtl="0">
              <a:spcBef>
                <a:spcPts val="0"/>
              </a:spcBef>
              <a:spcAft>
                <a:spcPts val="0"/>
              </a:spcAft>
              <a:buNone/>
            </a:pPr>
            <a:endParaRPr sz="1100"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r>
              <a:rPr lang="ru" sz="1100" b="1" dirty="0">
                <a:solidFill>
                  <a:schemeClr val="tx1"/>
                </a:solidFill>
                <a:latin typeface="Oswald"/>
                <a:ea typeface="Oswald"/>
                <a:cs typeface="Oswald"/>
                <a:sym typeface="Oswald"/>
              </a:rPr>
              <a:t>Периодичность выплаты</a:t>
            </a:r>
            <a:endParaRPr sz="1100" b="1"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endParaRPr sz="1100" b="1" dirty="0">
              <a:solidFill>
                <a:schemeClr val="tx1"/>
              </a:solidFill>
              <a:latin typeface="Oswald" panose="020B0604020202020204" charset="-52"/>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100" dirty="0">
                <a:solidFill>
                  <a:schemeClr val="tx1"/>
                </a:solidFill>
                <a:latin typeface="Oswald"/>
                <a:ea typeface="Oswald"/>
                <a:cs typeface="Oswald"/>
                <a:sym typeface="Oswald"/>
              </a:rPr>
              <a:t>Ежемесячно, в период освоения программ с применением электронного обучения и дистанционных образовательных </a:t>
            </a:r>
            <a:r>
              <a:rPr lang="ru" sz="1100" dirty="0" smtClean="0">
                <a:solidFill>
                  <a:schemeClr val="tx1"/>
                </a:solidFill>
                <a:latin typeface="Oswald"/>
                <a:ea typeface="Oswald"/>
                <a:cs typeface="Oswald"/>
                <a:sym typeface="Oswald"/>
              </a:rPr>
              <a:t>технологий</a:t>
            </a:r>
          </a:p>
          <a:p>
            <a:pPr marL="165100" lvl="0" algn="l" rtl="0">
              <a:spcBef>
                <a:spcPts val="0"/>
              </a:spcBef>
              <a:spcAft>
                <a:spcPts val="0"/>
              </a:spcAft>
              <a:buClr>
                <a:schemeClr val="dk2"/>
              </a:buClr>
              <a:buSzPts val="1000"/>
            </a:pPr>
            <a:endParaRPr sz="1100" dirty="0">
              <a:solidFill>
                <a:schemeClr val="tx1"/>
              </a:solidFill>
              <a:latin typeface="Oswald" panose="020B0604020202020204" charset="-52"/>
              <a:ea typeface="Oswald"/>
              <a:cs typeface="Oswald"/>
              <a:sym typeface="Oswald"/>
            </a:endParaRPr>
          </a:p>
        </p:txBody>
      </p:sp>
      <p:sp>
        <p:nvSpPr>
          <p:cNvPr id="6" name="Google Shape;248;p36"/>
          <p:cNvSpPr txBox="1"/>
          <p:nvPr/>
        </p:nvSpPr>
        <p:spPr>
          <a:xfrm>
            <a:off x="747150" y="26689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0583</a:t>
            </a:r>
            <a:endParaRPr sz="1500" b="1" dirty="0">
              <a:latin typeface="Oswald" panose="00000500000000000000" pitchFamily="2" charset="-52"/>
              <a:ea typeface="Oswald"/>
              <a:cs typeface="Oswald"/>
              <a:sym typeface="Oswald"/>
            </a:endParaRPr>
          </a:p>
        </p:txBody>
      </p:sp>
      <p:sp>
        <p:nvSpPr>
          <p:cNvPr id="7" name="Google Shape;249;p36"/>
          <p:cNvSpPr txBox="1">
            <a:spLocks noGrp="1"/>
          </p:cNvSpPr>
          <p:nvPr>
            <p:ph type="ctrTitle"/>
          </p:nvPr>
        </p:nvSpPr>
        <p:spPr>
          <a:xfrm>
            <a:off x="2674050" y="26689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100" cap="all" dirty="0">
                <a:solidFill>
                  <a:srgbClr val="000000"/>
                </a:solidFill>
                <a:latin typeface="Oswald" panose="00000500000000000000" pitchFamily="2" charset="-52"/>
                <a:ea typeface="Oswald"/>
                <a:cs typeface="Oswald"/>
                <a:sym typeface="Oswald"/>
              </a:rPr>
              <a:t>Д</a:t>
            </a:r>
            <a:r>
              <a:rPr lang="ru-RU" sz="1100" cap="all" dirty="0" smtClean="0">
                <a:solidFill>
                  <a:srgbClr val="000000"/>
                </a:solidFill>
                <a:latin typeface="Oswald" panose="00000500000000000000" pitchFamily="2" charset="-52"/>
                <a:ea typeface="Oswald"/>
                <a:cs typeface="Oswald"/>
                <a:sym typeface="Oswald"/>
              </a:rPr>
              <a:t>енежная компенсация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a:t>
            </a:r>
            <a:endParaRPr lang="ru-RU" sz="1100" cap="all" dirty="0">
              <a:solidFill>
                <a:srgbClr val="000000"/>
              </a:solidFill>
              <a:latin typeface="Oswald" panose="00000500000000000000" pitchFamily="2" charset="-52"/>
              <a:ea typeface="Oswald"/>
              <a:cs typeface="Oswald"/>
              <a:sym typeface="Oswa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graphicFrame>
        <p:nvGraphicFramePr>
          <p:cNvPr id="247" name="Google Shape;247;p36"/>
          <p:cNvGraphicFramePr/>
          <p:nvPr>
            <p:extLst>
              <p:ext uri="{D42A27DB-BD31-4B8C-83A1-F6EECF244321}">
                <p14:modId xmlns:p14="http://schemas.microsoft.com/office/powerpoint/2010/main" val="3303173511"/>
              </p:ext>
            </p:extLst>
          </p:nvPr>
        </p:nvGraphicFramePr>
        <p:xfrm>
          <a:off x="324888" y="974595"/>
          <a:ext cx="8494225" cy="3809940"/>
        </p:xfrm>
        <a:graphic>
          <a:graphicData uri="http://schemas.openxmlformats.org/drawingml/2006/table">
            <a:tbl>
              <a:tblPr>
                <a:noFill/>
                <a:tableStyleId>{BF4A3D39-4975-46BA-BE83-8B02B6239DEE}</a:tableStyleId>
              </a:tblPr>
              <a:tblGrid>
                <a:gridCol w="4805625">
                  <a:extLst>
                    <a:ext uri="{9D8B030D-6E8A-4147-A177-3AD203B41FA5}">
                      <a16:colId xmlns:a16="http://schemas.microsoft.com/office/drawing/2014/main" val="20000"/>
                    </a:ext>
                  </a:extLst>
                </a:gridCol>
                <a:gridCol w="3688600">
                  <a:extLst>
                    <a:ext uri="{9D8B030D-6E8A-4147-A177-3AD203B41FA5}">
                      <a16:colId xmlns:a16="http://schemas.microsoft.com/office/drawing/2014/main" val="20001"/>
                    </a:ext>
                  </a:extLst>
                </a:gridCol>
              </a:tblGrid>
              <a:tr h="40390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p>
                      <a:pPr marL="0" lvl="0" indent="0" algn="l" rtl="0">
                        <a:spcBef>
                          <a:spcPts val="0"/>
                        </a:spcBef>
                        <a:spcAft>
                          <a:spcPts val="0"/>
                        </a:spcAft>
                        <a:buNone/>
                      </a:pP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a:highlight>
                          <a:srgbClr val="FF0000"/>
                        </a:highlight>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104025">
                <a:tc>
                  <a:txBody>
                    <a:bodyPr/>
                    <a:lstStyle/>
                    <a:p>
                      <a:pPr marL="457200" lvl="0" indent="0" algn="l" rtl="0">
                        <a:spcBef>
                          <a:spcPts val="0"/>
                        </a:spcBef>
                        <a:spcAft>
                          <a:spcPts val="0"/>
                        </a:spcAft>
                        <a:buNone/>
                      </a:pPr>
                      <a:r>
                        <a:rPr lang="ru" sz="1100" b="1" dirty="0">
                          <a:latin typeface="Oswald"/>
                          <a:ea typeface="Oswald"/>
                          <a:cs typeface="Oswald"/>
                          <a:sym typeface="Oswald"/>
                        </a:rPr>
                        <a:t>Обучающиеся, обеспечиваемые  2-х разовым бесплатным питанием:</a:t>
                      </a:r>
                      <a:endParaRPr sz="1100" b="1"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Ребенок-инвалид, лица в возрасте до 18 лет, которым установлена категория </a:t>
                      </a:r>
                      <a:r>
                        <a:rPr lang="ru" sz="1000" dirty="0" smtClean="0">
                          <a:latin typeface="Oswald"/>
                          <a:ea typeface="Oswald"/>
                          <a:cs typeface="Oswald"/>
                          <a:sym typeface="Oswald"/>
                        </a:rPr>
                        <a:t>«</a:t>
                      </a:r>
                      <a:r>
                        <a:rPr lang="ru" sz="1000" dirty="0" smtClean="0">
                          <a:latin typeface="Oswald"/>
                          <a:ea typeface="Oswald"/>
                          <a:cs typeface="Oswald"/>
                          <a:sym typeface="Oswald"/>
                        </a:rPr>
                        <a:t>ребенок-инвалид</a:t>
                      </a:r>
                      <a:r>
                        <a:rPr lang="ru-RU" sz="1000" dirty="0" smtClean="0"/>
                        <a:t>»</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Семья, имеющая ребенка-инвалида</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Обучающиеся с ограниченными возможностями здоровья</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Родитель (законный представитель) ребенка с ограниченными возможностями </a:t>
                      </a:r>
                      <a:r>
                        <a:rPr lang="ru" sz="1000" dirty="0" smtClean="0">
                          <a:latin typeface="Oswald"/>
                          <a:ea typeface="Oswald"/>
                          <a:cs typeface="Oswald"/>
                          <a:sym typeface="Oswald"/>
                        </a:rPr>
                        <a:t>здоровья</a:t>
                      </a:r>
                    </a:p>
                    <a:p>
                      <a:pPr marL="179999" lvl="0" indent="-149899" algn="l" rtl="0">
                        <a:spcBef>
                          <a:spcPts val="0"/>
                        </a:spcBef>
                        <a:spcAft>
                          <a:spcPts val="0"/>
                        </a:spcAft>
                        <a:buSzPts val="1000"/>
                        <a:buFont typeface="Oswald"/>
                        <a:buChar char="●"/>
                      </a:pPr>
                      <a:endParaRPr sz="1000" dirty="0">
                        <a:latin typeface="Oswald"/>
                        <a:ea typeface="Oswald"/>
                        <a:cs typeface="Oswald"/>
                        <a:sym typeface="Oswald"/>
                      </a:endParaRPr>
                    </a:p>
                    <a:p>
                      <a:pPr marL="457200" lvl="0" indent="0" algn="l" rtl="0">
                        <a:spcBef>
                          <a:spcPts val="0"/>
                        </a:spcBef>
                        <a:spcAft>
                          <a:spcPts val="0"/>
                        </a:spcAft>
                        <a:buNone/>
                      </a:pPr>
                      <a:r>
                        <a:rPr lang="ru" sz="1100" b="1" dirty="0">
                          <a:latin typeface="Oswald"/>
                          <a:ea typeface="Oswald"/>
                          <a:cs typeface="Oswald"/>
                          <a:sym typeface="Oswald"/>
                        </a:rPr>
                        <a:t>Обучающиеся, </a:t>
                      </a:r>
                      <a:r>
                        <a:rPr lang="ru" sz="1000" b="1" dirty="0">
                          <a:latin typeface="Oswald"/>
                          <a:ea typeface="Oswald"/>
                          <a:cs typeface="Oswald"/>
                          <a:sym typeface="Oswald"/>
                        </a:rPr>
                        <a:t>обеспечиваемые одноразовым бесплатным питанием:</a:t>
                      </a:r>
                      <a:endParaRPr sz="1100" b="1"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Семьи, имеющие и воспитывающие троих и более детей в возрасте до 18 лет, в том числе детей, принятых под опеку (попечительство) (детей до 23 лет, обучающихся в общеобразовательных организациях, профессиональных образовательных организациях по очной форме обучения)</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Дети-сироты</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Дети, оставшиеся без попечения родителей</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Лица из числа детей-сирот и детей, оставшихся без попечения родителей</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Дети из числа многодетных семей</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Законные представители детей-сирот, детей, оставшихся без попечения родителей</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Малоимущие семьи (семьи со среднедушевым доходом ниже величины прожиточного минимума, установленного в Свердловской области)</a:t>
                      </a:r>
                      <a:endParaRPr sz="1000" dirty="0">
                        <a:latin typeface="Oswald"/>
                        <a:ea typeface="Oswald"/>
                        <a:cs typeface="Oswald"/>
                        <a:sym typeface="Oswald"/>
                      </a:endParaRPr>
                    </a:p>
                    <a:p>
                      <a:pPr marL="179999" lvl="0" indent="-149899" algn="l" rtl="0">
                        <a:spcBef>
                          <a:spcPts val="0"/>
                        </a:spcBef>
                        <a:spcAft>
                          <a:spcPts val="0"/>
                        </a:spcAft>
                        <a:buSzPts val="1000"/>
                        <a:buFont typeface="Oswald"/>
                        <a:buChar char="●"/>
                      </a:pPr>
                      <a:r>
                        <a:rPr lang="ru" sz="1000" dirty="0">
                          <a:latin typeface="Oswald"/>
                          <a:ea typeface="Oswald"/>
                          <a:cs typeface="Oswald"/>
                          <a:sym typeface="Oswald"/>
                        </a:rPr>
                        <a:t>Отдельные категории граждан, проживающих в малоимущих семьях</a:t>
                      </a:r>
                      <a:endParaRPr sz="1000" dirty="0">
                        <a:latin typeface="Oswald"/>
                        <a:ea typeface="Oswald"/>
                        <a:cs typeface="Oswald"/>
                        <a:sym typeface="Oswald"/>
                      </a:endParaRPr>
                    </a:p>
                  </a:txBody>
                  <a:tcPr marL="91425" marR="91425" marT="91425" marB="91425"/>
                </a:tc>
                <a:tc>
                  <a:txBody>
                    <a:bodyPr/>
                    <a:lstStyle/>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Подача заявления руководителю образовательной организации</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Копия паспорта или иной документ, удостоверяющего личность заявителя</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Копия документа, подтверждающего место пребывания (жительства) заявителя на территории Свердловской области)</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Копия свидетельства о рождении или паспорт ребенка заявителя (при отсутствии в образовательной организации), в отношении которого назначается денежная компенсация</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Сведения о банковских реквизитах и номере лицевого счета заявителя, открытого в кредитной организации Российской Федерации на имя заявителя</a:t>
                      </a:r>
                      <a:endParaRPr sz="1100" dirty="0">
                        <a:latin typeface="Oswald"/>
                        <a:ea typeface="Oswald"/>
                        <a:cs typeface="Oswald"/>
                        <a:sym typeface="Oswald"/>
                      </a:endParaRPr>
                    </a:p>
                    <a:p>
                      <a:pPr marL="179999" lvl="0" indent="-155575" algn="l" rtl="0">
                        <a:lnSpc>
                          <a:spcPct val="100000"/>
                        </a:lnSpc>
                        <a:spcBef>
                          <a:spcPts val="0"/>
                        </a:spcBef>
                        <a:spcAft>
                          <a:spcPts val="0"/>
                        </a:spcAft>
                        <a:buSzPts val="1100"/>
                        <a:buFont typeface="Oswald"/>
                        <a:buChar char="●"/>
                      </a:pPr>
                      <a:r>
                        <a:rPr lang="ru" sz="1100" dirty="0">
                          <a:latin typeface="Oswald"/>
                          <a:ea typeface="Oswald"/>
                          <a:cs typeface="Oswald"/>
                          <a:sym typeface="Oswald"/>
                        </a:rPr>
                        <a:t>Заявление о согласии на обработку персональных данных заявителя, обучающегося из числа отдельных категорий и (или) обучающегося с ОВЗ в соответствии с законодательством Российской Федерации</a:t>
                      </a:r>
                      <a:endParaRPr sz="1100" dirty="0">
                        <a:latin typeface="Oswald"/>
                        <a:ea typeface="Oswald"/>
                        <a:cs typeface="Oswald"/>
                        <a:sym typeface="Oswald"/>
                      </a:endParaRPr>
                    </a:p>
                    <a:p>
                      <a:pPr marL="0" lvl="0" indent="0" algn="l" rtl="0">
                        <a:spcBef>
                          <a:spcPts val="0"/>
                        </a:spcBef>
                        <a:spcAft>
                          <a:spcPts val="0"/>
                        </a:spcAft>
                        <a:buNone/>
                      </a:pPr>
                      <a:endParaRPr sz="11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7" name="Google Shape;248;p36"/>
          <p:cNvSpPr txBox="1"/>
          <p:nvPr/>
        </p:nvSpPr>
        <p:spPr>
          <a:xfrm>
            <a:off x="747150" y="26689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0583</a:t>
            </a:r>
            <a:endParaRPr sz="1500" b="1" dirty="0">
              <a:latin typeface="Oswald" panose="00000500000000000000" pitchFamily="2" charset="-52"/>
              <a:ea typeface="Oswald"/>
              <a:cs typeface="Oswald"/>
              <a:sym typeface="Oswald"/>
            </a:endParaRPr>
          </a:p>
        </p:txBody>
      </p:sp>
      <p:sp>
        <p:nvSpPr>
          <p:cNvPr id="8" name="Google Shape;249;p36"/>
          <p:cNvSpPr txBox="1">
            <a:spLocks/>
          </p:cNvSpPr>
          <p:nvPr/>
        </p:nvSpPr>
        <p:spPr>
          <a:xfrm>
            <a:off x="2674050" y="26689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smtClean="0">
                <a:solidFill>
                  <a:srgbClr val="000000"/>
                </a:solidFill>
                <a:latin typeface="Oswald" panose="00000500000000000000" pitchFamily="2" charset="-52"/>
                <a:ea typeface="Oswald"/>
                <a:cs typeface="Oswald"/>
                <a:sym typeface="Oswald"/>
              </a:rPr>
              <a:t>Денежная компенсация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a:t>
            </a:r>
            <a:endParaRPr lang="ru-RU" sz="1100" cap="all" dirty="0">
              <a:solidFill>
                <a:srgbClr val="000000"/>
              </a:solidFill>
              <a:latin typeface="Oswald" panose="00000500000000000000" pitchFamily="2" charset="-52"/>
              <a:ea typeface="Oswald"/>
              <a:cs typeface="Oswald"/>
              <a:sym typeface="Oswa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33"/>
          <p:cNvSpPr/>
          <p:nvPr/>
        </p:nvSpPr>
        <p:spPr>
          <a:xfrm>
            <a:off x="380550" y="925369"/>
            <a:ext cx="8053500" cy="37959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sz="1300" b="1" dirty="0" smtClean="0">
                <a:solidFill>
                  <a:schemeClr val="tx1"/>
                </a:solidFill>
                <a:latin typeface="Oswald" panose="00000500000000000000" pitchFamily="2" charset="-52"/>
                <a:ea typeface="Oswald"/>
                <a:cs typeface="Oswald"/>
                <a:sym typeface="Oswald"/>
              </a:rPr>
              <a:t>Нормативные основания</a:t>
            </a:r>
          </a:p>
          <a:p>
            <a:pPr marL="0" marR="0" lvl="0" indent="0" algn="ctr" rtl="0">
              <a:spcBef>
                <a:spcPts val="0"/>
              </a:spcBef>
              <a:spcAft>
                <a:spcPts val="0"/>
              </a:spcAft>
              <a:buNone/>
            </a:pPr>
            <a:endParaRPr sz="1300" b="1" dirty="0">
              <a:solidFill>
                <a:schemeClr val="tx1"/>
              </a:solidFill>
              <a:latin typeface="Oswald" panose="00000500000000000000" pitchFamily="2" charset="-52"/>
              <a:ea typeface="Oswald"/>
              <a:cs typeface="Oswald"/>
              <a:sym typeface="Oswald"/>
            </a:endParaRPr>
          </a:p>
          <a:p>
            <a:pPr marL="460800" marR="0" lvl="0" indent="-293900" algn="just" rtl="0">
              <a:spcBef>
                <a:spcPts val="0"/>
              </a:spcBef>
              <a:spcAft>
                <a:spcPts val="0"/>
              </a:spcAft>
              <a:buClr>
                <a:schemeClr val="dk2"/>
              </a:buClr>
              <a:buSzPts val="1000"/>
              <a:buFont typeface="Oswald"/>
              <a:buChar char="●"/>
            </a:pPr>
            <a:r>
              <a:rPr lang="ru" sz="12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05.07.2017 № 476-ПП </a:t>
            </a:r>
            <a:r>
              <a:rPr lang="ru" sz="1200" dirty="0" smtClean="0">
                <a:solidFill>
                  <a:schemeClr val="tx1"/>
                </a:solidFill>
                <a:latin typeface="Oswald" panose="00000500000000000000" pitchFamily="2" charset="-52"/>
                <a:ea typeface="Oswald"/>
                <a:cs typeface="Oswald"/>
                <a:sym typeface="Oswald"/>
              </a:rPr>
              <a:t>«Об </a:t>
            </a:r>
            <a:r>
              <a:rPr lang="ru" sz="1200" dirty="0">
                <a:solidFill>
                  <a:schemeClr val="tx1"/>
                </a:solidFill>
                <a:latin typeface="Oswald" panose="00000500000000000000" pitchFamily="2" charset="-52"/>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денежной компенсации, а также единовременного пособия </a:t>
            </a:r>
            <a:r>
              <a:rPr lang="ru" sz="1200" dirty="0" smtClean="0">
                <a:solidFill>
                  <a:schemeClr val="tx1"/>
                </a:solidFill>
                <a:latin typeface="Oswald" panose="00000500000000000000" pitchFamily="2" charset="-52"/>
                <a:ea typeface="Oswald"/>
                <a:cs typeface="Oswald"/>
                <a:sym typeface="Oswald"/>
              </a:rPr>
              <a:t>выпускникам»</a:t>
            </a:r>
            <a:endParaRPr lang="ru" sz="1200" dirty="0">
              <a:solidFill>
                <a:schemeClr val="tx1"/>
              </a:solidFill>
              <a:latin typeface="Oswald" panose="00000500000000000000" pitchFamily="2" charset="-52"/>
              <a:ea typeface="Oswald"/>
              <a:cs typeface="Oswald"/>
              <a:sym typeface="Oswald"/>
            </a:endParaRPr>
          </a:p>
          <a:p>
            <a:pPr marL="460800" lvl="0" indent="-293900" algn="just">
              <a:buClr>
                <a:schemeClr val="dk2"/>
              </a:buClr>
              <a:buSzPts val="1000"/>
              <a:buFont typeface="Oswald"/>
              <a:buChar char="●"/>
            </a:pPr>
            <a:r>
              <a:rPr lang="ru-RU" sz="12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30 марта 2023 г. N 221-ПП </a:t>
            </a:r>
            <a:r>
              <a:rPr lang="ru-RU" sz="1200" dirty="0" smtClean="0">
                <a:solidFill>
                  <a:schemeClr val="tx1"/>
                </a:solidFill>
                <a:latin typeface="Oswald" panose="00000500000000000000" pitchFamily="2" charset="-52"/>
                <a:ea typeface="Oswald"/>
                <a:cs typeface="Oswald"/>
                <a:sym typeface="Oswald"/>
              </a:rPr>
              <a:t>«О </a:t>
            </a:r>
            <a:r>
              <a:rPr lang="ru-RU" sz="1200" dirty="0">
                <a:solidFill>
                  <a:schemeClr val="tx1"/>
                </a:solidFill>
                <a:latin typeface="Oswald" panose="00000500000000000000" pitchFamily="2" charset="-52"/>
                <a:ea typeface="Oswald"/>
                <a:cs typeface="Oswald"/>
                <a:sym typeface="Oswald"/>
              </a:rPr>
              <a:t>внесении изменений в постановление Правительства Свердловской области от 05.07.2017 N 476-ПП </a:t>
            </a:r>
            <a:r>
              <a:rPr lang="ru-RU" sz="1200" dirty="0" smtClean="0">
                <a:solidFill>
                  <a:schemeClr val="tx1"/>
                </a:solidFill>
                <a:latin typeface="Oswald" panose="00000500000000000000" pitchFamily="2" charset="-52"/>
                <a:ea typeface="Oswald"/>
                <a:cs typeface="Oswald"/>
                <a:sym typeface="Oswald"/>
              </a:rPr>
              <a:t>«Об </a:t>
            </a:r>
            <a:r>
              <a:rPr lang="ru-RU" sz="1200" dirty="0">
                <a:solidFill>
                  <a:schemeClr val="tx1"/>
                </a:solidFill>
                <a:latin typeface="Oswald" panose="00000500000000000000" pitchFamily="2" charset="-52"/>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panose="00000500000000000000" pitchFamily="2" charset="-52"/>
                <a:ea typeface="Oswald"/>
                <a:cs typeface="Oswald"/>
                <a:sym typeface="Oswald"/>
              </a:rPr>
              <a:t>выпускникам»</a:t>
            </a:r>
            <a:endParaRPr lang="ru-RU" sz="1200" dirty="0">
              <a:solidFill>
                <a:schemeClr val="tx1"/>
              </a:solidFill>
              <a:latin typeface="Oswald" panose="00000500000000000000" pitchFamily="2" charset="-52"/>
              <a:ea typeface="Oswald"/>
              <a:cs typeface="Oswald"/>
              <a:sym typeface="Oswald"/>
            </a:endParaRPr>
          </a:p>
          <a:p>
            <a:pPr marL="460800" marR="0" lvl="0" indent="-293900" algn="just" rtl="0">
              <a:spcBef>
                <a:spcPts val="0"/>
              </a:spcBef>
              <a:spcAft>
                <a:spcPts val="0"/>
              </a:spcAft>
              <a:buClr>
                <a:schemeClr val="dk2"/>
              </a:buClr>
              <a:buSzPts val="1000"/>
              <a:buFont typeface="Oswald"/>
              <a:buChar char="●"/>
            </a:pPr>
            <a:endParaRPr sz="13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300" b="1" dirty="0">
                <a:solidFill>
                  <a:schemeClr val="tx1"/>
                </a:solidFill>
                <a:latin typeface="Oswald" panose="00000500000000000000" pitchFamily="2" charset="-52"/>
                <a:ea typeface="Oswald"/>
                <a:cs typeface="Oswald"/>
                <a:sym typeface="Oswald"/>
              </a:rPr>
              <a:t>Форма предоставления </a:t>
            </a:r>
            <a:r>
              <a:rPr lang="ru" sz="1300" b="1" dirty="0" smtClean="0">
                <a:solidFill>
                  <a:schemeClr val="tx1"/>
                </a:solidFill>
                <a:latin typeface="Oswald" panose="00000500000000000000" pitchFamily="2" charset="-52"/>
                <a:ea typeface="Oswald"/>
                <a:cs typeface="Oswald"/>
                <a:sym typeface="Oswald"/>
              </a:rPr>
              <a:t>– денежная</a:t>
            </a:r>
          </a:p>
          <a:p>
            <a:pPr marL="0" lvl="0" indent="0" algn="ctr" rtl="0">
              <a:spcBef>
                <a:spcPts val="0"/>
              </a:spcBef>
              <a:spcAft>
                <a:spcPts val="0"/>
              </a:spcAft>
              <a:buNone/>
            </a:pPr>
            <a:endParaRPr sz="1300"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300" b="1" dirty="0">
                <a:solidFill>
                  <a:schemeClr val="tx1"/>
                </a:solidFill>
                <a:latin typeface="Oswald" panose="00000500000000000000" pitchFamily="2" charset="-52"/>
                <a:ea typeface="Oswald"/>
                <a:cs typeface="Oswald"/>
                <a:sym typeface="Oswald"/>
              </a:rPr>
              <a:t>Обучающиеся, находящиеся на полном государственном обеспечении</a:t>
            </a:r>
            <a:r>
              <a:rPr lang="ru" sz="1300" b="1" dirty="0" smtClean="0">
                <a:solidFill>
                  <a:schemeClr val="tx1"/>
                </a:solidFill>
                <a:latin typeface="Oswald" panose="00000500000000000000" pitchFamily="2" charset="-52"/>
                <a:ea typeface="Oswald"/>
                <a:cs typeface="Oswald"/>
                <a:sym typeface="Oswald"/>
              </a:rPr>
              <a:t>:</a:t>
            </a:r>
            <a:endParaRPr sz="1300" b="1" dirty="0">
              <a:solidFill>
                <a:schemeClr val="tx1"/>
              </a:solidFill>
              <a:latin typeface="Oswald" panose="00000500000000000000" pitchFamily="2" charset="-52"/>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200" dirty="0">
                <a:solidFill>
                  <a:schemeClr val="tx1"/>
                </a:solidFill>
                <a:latin typeface="Oswald" panose="00000500000000000000" pitchFamily="2" charset="-52"/>
                <a:ea typeface="Oswald"/>
                <a:cs typeface="Oswald"/>
                <a:sym typeface="Oswald"/>
              </a:rPr>
              <a:t>Размер компенсации: </a:t>
            </a:r>
            <a:r>
              <a:rPr lang="ru" sz="1200" dirty="0" smtClean="0">
                <a:solidFill>
                  <a:schemeClr val="tx1"/>
                </a:solidFill>
                <a:latin typeface="Oswald" panose="00000500000000000000" pitchFamily="2" charset="-52"/>
                <a:ea typeface="Oswald"/>
                <a:cs typeface="Oswald"/>
                <a:sym typeface="Oswald"/>
              </a:rPr>
              <a:t>261,7 </a:t>
            </a:r>
            <a:r>
              <a:rPr lang="ru" sz="1200" dirty="0">
                <a:solidFill>
                  <a:schemeClr val="tx1"/>
                </a:solidFill>
                <a:latin typeface="Oswald" panose="00000500000000000000" pitchFamily="2" charset="-52"/>
                <a:ea typeface="Oswald"/>
                <a:cs typeface="Oswald"/>
                <a:sym typeface="Oswald"/>
              </a:rPr>
              <a:t>руб. (в учебные дни, по состоянию на </a:t>
            </a:r>
            <a:r>
              <a:rPr lang="ru" sz="1200" dirty="0" smtClean="0">
                <a:solidFill>
                  <a:schemeClr val="tx1"/>
                </a:solidFill>
                <a:latin typeface="Oswald" panose="00000500000000000000" pitchFamily="2" charset="-52"/>
                <a:ea typeface="Oswald"/>
                <a:cs typeface="Oswald"/>
                <a:sym typeface="Oswald"/>
              </a:rPr>
              <a:t>01.01.2024)</a:t>
            </a:r>
            <a:endParaRPr sz="1200" dirty="0">
              <a:solidFill>
                <a:schemeClr val="tx1"/>
              </a:solidFill>
              <a:latin typeface="Oswald" panose="00000500000000000000" pitchFamily="2" charset="-52"/>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r>
              <a:rPr lang="ru" sz="1200" dirty="0">
                <a:solidFill>
                  <a:schemeClr val="tx1"/>
                </a:solidFill>
                <a:latin typeface="Oswald" panose="00000500000000000000" pitchFamily="2" charset="-52"/>
                <a:ea typeface="Oswald"/>
                <a:cs typeface="Oswald"/>
                <a:sym typeface="Oswald"/>
              </a:rPr>
              <a:t>Размер компенсации: </a:t>
            </a:r>
            <a:r>
              <a:rPr lang="ru" sz="1200" dirty="0" smtClean="0">
                <a:solidFill>
                  <a:schemeClr val="tx1"/>
                </a:solidFill>
                <a:latin typeface="Oswald" panose="00000500000000000000" pitchFamily="2" charset="-52"/>
                <a:ea typeface="Oswald"/>
                <a:cs typeface="Oswald"/>
                <a:sym typeface="Oswald"/>
              </a:rPr>
              <a:t>287,9 </a:t>
            </a:r>
            <a:r>
              <a:rPr lang="ru" sz="1200" dirty="0">
                <a:solidFill>
                  <a:schemeClr val="tx1"/>
                </a:solidFill>
                <a:latin typeface="Oswald" panose="00000500000000000000" pitchFamily="2" charset="-52"/>
                <a:ea typeface="Oswald"/>
                <a:cs typeface="Oswald"/>
                <a:sym typeface="Oswald"/>
              </a:rPr>
              <a:t>руб. (в выходные, праздничные, каникулярные дни, по состоянию на </a:t>
            </a:r>
            <a:r>
              <a:rPr lang="ru" sz="1200" dirty="0" smtClean="0">
                <a:solidFill>
                  <a:schemeClr val="tx1"/>
                </a:solidFill>
                <a:latin typeface="Oswald" panose="00000500000000000000" pitchFamily="2" charset="-52"/>
                <a:ea typeface="Oswald"/>
                <a:cs typeface="Oswald"/>
                <a:sym typeface="Oswald"/>
              </a:rPr>
              <a:t>01.01.2024)</a:t>
            </a:r>
            <a:endParaRPr sz="1200" dirty="0">
              <a:solidFill>
                <a:schemeClr val="tx1"/>
              </a:solidFill>
              <a:latin typeface="Oswald" panose="00000500000000000000" pitchFamily="2" charset="-52"/>
              <a:ea typeface="Oswald"/>
              <a:cs typeface="Oswald"/>
              <a:sym typeface="Oswald"/>
            </a:endParaRPr>
          </a:p>
          <a:p>
            <a:pPr marL="457200" marR="0" lvl="0" indent="0" algn="ctr" rtl="0">
              <a:spcBef>
                <a:spcPts val="0"/>
              </a:spcBef>
              <a:spcAft>
                <a:spcPts val="0"/>
              </a:spcAft>
              <a:buNone/>
            </a:pPr>
            <a:endParaRPr sz="13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300" b="1" dirty="0">
                <a:solidFill>
                  <a:schemeClr val="tx1"/>
                </a:solidFill>
                <a:highlight>
                  <a:schemeClr val="lt2"/>
                </a:highlight>
                <a:latin typeface="Oswald" panose="00000500000000000000" pitchFamily="2" charset="-52"/>
                <a:ea typeface="Oswald"/>
                <a:cs typeface="Oswald"/>
                <a:sym typeface="Oswald"/>
              </a:rPr>
              <a:t>Периодичность </a:t>
            </a:r>
            <a:r>
              <a:rPr lang="ru" sz="1300" b="1" dirty="0" smtClean="0">
                <a:solidFill>
                  <a:schemeClr val="tx1"/>
                </a:solidFill>
                <a:highlight>
                  <a:schemeClr val="lt2"/>
                </a:highlight>
                <a:latin typeface="Oswald" panose="00000500000000000000" pitchFamily="2" charset="-52"/>
                <a:ea typeface="Oswald"/>
                <a:cs typeface="Oswald"/>
                <a:sym typeface="Oswald"/>
              </a:rPr>
              <a:t>выплаты</a:t>
            </a:r>
          </a:p>
          <a:p>
            <a:pPr marL="0" lvl="0" indent="0" algn="ctr" rtl="0">
              <a:spcBef>
                <a:spcPts val="0"/>
              </a:spcBef>
              <a:spcAft>
                <a:spcPts val="0"/>
              </a:spcAft>
              <a:buNone/>
            </a:pPr>
            <a:endParaRPr sz="1300" b="1" dirty="0">
              <a:solidFill>
                <a:schemeClr val="tx1"/>
              </a:solidFill>
              <a:highlight>
                <a:schemeClr val="lt2"/>
              </a:highlight>
              <a:latin typeface="Oswald" panose="00000500000000000000" pitchFamily="2" charset="-52"/>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200" dirty="0">
                <a:solidFill>
                  <a:schemeClr val="tx1"/>
                </a:solidFill>
                <a:latin typeface="Oswald" panose="00000500000000000000" pitchFamily="2" charset="-52"/>
                <a:ea typeface="Oswald"/>
                <a:cs typeface="Oswald"/>
                <a:sym typeface="Oswald"/>
              </a:rPr>
              <a:t>Ежемесячно</a:t>
            </a:r>
            <a:endParaRPr sz="1200" b="1" dirty="0">
              <a:solidFill>
                <a:schemeClr val="tx1"/>
              </a:solidFill>
              <a:highlight>
                <a:srgbClr val="FF0000"/>
              </a:highlight>
              <a:latin typeface="Oswald" panose="00000500000000000000" pitchFamily="2" charset="-52"/>
              <a:ea typeface="Oswald"/>
              <a:cs typeface="Oswald"/>
              <a:sym typeface="Oswald"/>
            </a:endParaRPr>
          </a:p>
          <a:p>
            <a:pPr marL="457200" lvl="0" indent="0" algn="l" rtl="0">
              <a:spcBef>
                <a:spcPts val="0"/>
              </a:spcBef>
              <a:spcAft>
                <a:spcPts val="0"/>
              </a:spcAft>
              <a:buNone/>
            </a:pPr>
            <a:endParaRPr sz="500" dirty="0">
              <a:solidFill>
                <a:srgbClr val="434343"/>
              </a:solidFill>
              <a:highlight>
                <a:srgbClr val="FF0000"/>
              </a:highlight>
              <a:latin typeface="Oswald" panose="00000500000000000000" pitchFamily="2" charset="-52"/>
              <a:ea typeface="Oswald"/>
              <a:cs typeface="Oswald"/>
              <a:sym typeface="Oswald"/>
            </a:endParaRPr>
          </a:p>
        </p:txBody>
      </p:sp>
      <p:sp>
        <p:nvSpPr>
          <p:cNvPr id="227" name="Google Shape;227;p33"/>
          <p:cNvSpPr txBox="1"/>
          <p:nvPr/>
        </p:nvSpPr>
        <p:spPr>
          <a:xfrm>
            <a:off x="747150" y="183963"/>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0583</a:t>
            </a:r>
            <a:endParaRPr sz="1500" b="1" dirty="0">
              <a:latin typeface="Oswald" panose="00000500000000000000" pitchFamily="2" charset="-52"/>
              <a:ea typeface="Oswald"/>
              <a:cs typeface="Oswald"/>
              <a:sym typeface="Oswald"/>
            </a:endParaRPr>
          </a:p>
        </p:txBody>
      </p:sp>
      <p:sp>
        <p:nvSpPr>
          <p:cNvPr id="6" name="Google Shape;249;p36"/>
          <p:cNvSpPr txBox="1">
            <a:spLocks/>
          </p:cNvSpPr>
          <p:nvPr/>
        </p:nvSpPr>
        <p:spPr>
          <a:xfrm>
            <a:off x="2674050" y="183963"/>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dirty="0">
                <a:solidFill>
                  <a:srgbClr val="000000"/>
                </a:solidFill>
                <a:latin typeface="Oswald" panose="00000500000000000000" pitchFamily="2" charset="-52"/>
                <a:ea typeface="Oswald"/>
                <a:cs typeface="Oswald"/>
                <a:sym typeface="Oswald"/>
              </a:rPr>
              <a:t>Денежная компенсация на обеспечение бесплатным питанием обучающихся за счет средств областного бюджета или местных бюджетов по образовательным программам основного общего, среднего общего образования</a:t>
            </a:r>
          </a:p>
        </p:txBody>
      </p:sp>
    </p:spTree>
    <p:extLst>
      <p:ext uri="{BB962C8B-B14F-4D97-AF65-F5344CB8AC3E}">
        <p14:creationId xmlns:p14="http://schemas.microsoft.com/office/powerpoint/2010/main" val="434058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graphicFrame>
        <p:nvGraphicFramePr>
          <p:cNvPr id="218" name="Google Shape;218;p32"/>
          <p:cNvGraphicFramePr/>
          <p:nvPr>
            <p:extLst>
              <p:ext uri="{D42A27DB-BD31-4B8C-83A1-F6EECF244321}">
                <p14:modId xmlns:p14="http://schemas.microsoft.com/office/powerpoint/2010/main" val="3804167423"/>
              </p:ext>
            </p:extLst>
          </p:nvPr>
        </p:nvGraphicFramePr>
        <p:xfrm>
          <a:off x="634608" y="1527802"/>
          <a:ext cx="7799442" cy="2895510"/>
        </p:xfrm>
        <a:graphic>
          <a:graphicData uri="http://schemas.openxmlformats.org/drawingml/2006/table">
            <a:tbl>
              <a:tblPr>
                <a:noFill/>
                <a:tableStyleId>{BF4A3D39-4975-46BA-BE83-8B02B6239DEE}</a:tableStyleId>
              </a:tblPr>
              <a:tblGrid>
                <a:gridCol w="3230256">
                  <a:extLst>
                    <a:ext uri="{9D8B030D-6E8A-4147-A177-3AD203B41FA5}">
                      <a16:colId xmlns:a16="http://schemas.microsoft.com/office/drawing/2014/main" val="20000"/>
                    </a:ext>
                  </a:extLst>
                </a:gridCol>
                <a:gridCol w="4569186">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400" b="1" dirty="0">
                          <a:latin typeface="Oswald"/>
                          <a:ea typeface="Oswald"/>
                          <a:cs typeface="Oswald"/>
                          <a:sym typeface="Oswald"/>
                        </a:rPr>
                        <a:t>Категория получателей (в соответствии с НПА Свердловской области)</a:t>
                      </a:r>
                      <a:endParaRPr sz="14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400" b="1" dirty="0">
                          <a:latin typeface="Oswald"/>
                          <a:ea typeface="Oswald"/>
                          <a:cs typeface="Oswald"/>
                          <a:sym typeface="Oswald"/>
                        </a:rPr>
                        <a:t>Порядок получения</a:t>
                      </a:r>
                      <a:endParaRPr sz="14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032548">
                <a:tc>
                  <a:txBody>
                    <a:bodyPr/>
                    <a:lstStyle/>
                    <a:p>
                      <a:pPr marL="179999" marR="0" lvl="0" indent="-156249" algn="l" defTabSz="342900" rtl="0" eaLnBrk="1" fontAlgn="auto" latinLnBrk="0" hangingPunct="1">
                        <a:lnSpc>
                          <a:spcPct val="100000"/>
                        </a:lnSpc>
                        <a:spcBef>
                          <a:spcPts val="0"/>
                        </a:spcBef>
                        <a:spcAft>
                          <a:spcPts val="0"/>
                        </a:spcAft>
                        <a:buClrTx/>
                        <a:buSzPts val="1100"/>
                        <a:buFont typeface="Oswald"/>
                        <a:buChar char="●"/>
                        <a:tabLst/>
                        <a:defRPr/>
                      </a:pPr>
                      <a:r>
                        <a:rPr lang="ru-RU" sz="1400" dirty="0">
                          <a:solidFill>
                            <a:schemeClr val="tx1"/>
                          </a:solidFill>
                          <a:latin typeface="Oswald"/>
                          <a:ea typeface="Oswald"/>
                          <a:cs typeface="Oswald"/>
                          <a:sym typeface="Oswald"/>
                        </a:rPr>
                        <a:t>Лица, потерявшие в период обучения обоих родителей или единственного родителя</a:t>
                      </a:r>
                      <a:endParaRPr sz="1400" dirty="0">
                        <a:solidFill>
                          <a:schemeClr val="tx1"/>
                        </a:solidFill>
                        <a:latin typeface="Oswald"/>
                        <a:ea typeface="Oswald"/>
                        <a:cs typeface="Oswald"/>
                        <a:sym typeface="Oswald"/>
                      </a:endParaRPr>
                    </a:p>
                  </a:txBody>
                  <a:tcPr marL="91425" marR="91425" marT="91425" marB="91425"/>
                </a:tc>
                <a:tc>
                  <a:txBody>
                    <a:bodyPr/>
                    <a:lstStyle/>
                    <a:p>
                      <a:pPr marL="179999" lvl="0" indent="-155575" algn="l" rtl="0">
                        <a:spcBef>
                          <a:spcPts val="0"/>
                        </a:spcBef>
                        <a:spcAft>
                          <a:spcPts val="0"/>
                        </a:spcAft>
                        <a:buSzPts val="1100"/>
                        <a:buFont typeface="Oswald"/>
                        <a:buChar char="●"/>
                      </a:pPr>
                      <a:r>
                        <a:rPr lang="ru-RU" sz="1400" dirty="0">
                          <a:latin typeface="Oswald"/>
                          <a:ea typeface="Oswald"/>
                          <a:cs typeface="Oswald"/>
                          <a:sym typeface="Oswald"/>
                        </a:rPr>
                        <a:t>Подача заявления руководителю образовательной организации</a:t>
                      </a:r>
                    </a:p>
                    <a:p>
                      <a:pPr marL="179999" marR="0" lvl="0" indent="-155575" algn="l" defTabSz="342900" rtl="0" eaLnBrk="1" fontAlgn="auto" latinLnBrk="0" hangingPunct="1">
                        <a:lnSpc>
                          <a:spcPct val="100000"/>
                        </a:lnSpc>
                        <a:spcBef>
                          <a:spcPts val="0"/>
                        </a:spcBef>
                        <a:spcAft>
                          <a:spcPts val="0"/>
                        </a:spcAft>
                        <a:buClrTx/>
                        <a:buSzPts val="1100"/>
                        <a:buFont typeface="Oswald"/>
                        <a:buChar char="●"/>
                        <a:tabLst/>
                        <a:defRPr/>
                      </a:pPr>
                      <a:r>
                        <a:rPr lang="ru-RU" sz="1400" dirty="0">
                          <a:solidFill>
                            <a:schemeClr val="tx1"/>
                          </a:solidFill>
                          <a:latin typeface="Oswald"/>
                          <a:ea typeface="Oswald"/>
                          <a:cs typeface="Oswald"/>
                          <a:sym typeface="Oswald"/>
                        </a:rPr>
                        <a:t>Свидетельство о смерти обоих родителей или единственного </a:t>
                      </a:r>
                      <a:r>
                        <a:rPr lang="ru-RU" sz="1400" dirty="0" smtClean="0">
                          <a:solidFill>
                            <a:schemeClr val="tx1"/>
                          </a:solidFill>
                          <a:latin typeface="Oswald"/>
                          <a:ea typeface="Oswald"/>
                          <a:cs typeface="Oswald"/>
                          <a:sym typeface="Oswald"/>
                        </a:rPr>
                        <a:t>родителя</a:t>
                      </a:r>
                      <a:endParaRPr sz="14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590775">
                <a:tc>
                  <a:txBody>
                    <a:bodyPr/>
                    <a:lstStyle/>
                    <a:p>
                      <a:pPr marL="179999" marR="0" lvl="0" indent="-156249" algn="l" defTabSz="342900" rtl="0" eaLnBrk="1" fontAlgn="auto" latinLnBrk="0" hangingPunct="1">
                        <a:lnSpc>
                          <a:spcPct val="100000"/>
                        </a:lnSpc>
                        <a:spcBef>
                          <a:spcPts val="0"/>
                        </a:spcBef>
                        <a:spcAft>
                          <a:spcPts val="0"/>
                        </a:spcAft>
                        <a:buClrTx/>
                        <a:buSzPts val="1100"/>
                        <a:buFont typeface="Oswald"/>
                        <a:buChar char="●"/>
                        <a:tabLst/>
                        <a:defRPr/>
                      </a:pPr>
                      <a:r>
                        <a:rPr lang="ru-RU" sz="1400" dirty="0" smtClean="0">
                          <a:latin typeface="Oswald"/>
                          <a:ea typeface="Oswald"/>
                          <a:cs typeface="Oswald"/>
                          <a:sym typeface="Oswald"/>
                        </a:rPr>
                        <a:t>лица из числа детей-сирот и детей, оставшихся без попечения родителей</a:t>
                      </a:r>
                    </a:p>
                    <a:p>
                      <a:pPr marL="179999" lvl="0" indent="-156249" algn="l" rtl="0">
                        <a:spcBef>
                          <a:spcPts val="0"/>
                        </a:spcBef>
                        <a:spcAft>
                          <a:spcPts val="0"/>
                        </a:spcAft>
                        <a:buSzPts val="1100"/>
                        <a:buFont typeface="Oswald"/>
                        <a:buChar char="●"/>
                      </a:pPr>
                      <a:endParaRPr sz="1400" dirty="0">
                        <a:latin typeface="Oswald"/>
                        <a:ea typeface="Oswald"/>
                        <a:cs typeface="Oswald"/>
                        <a:sym typeface="Oswald"/>
                      </a:endParaRPr>
                    </a:p>
                  </a:txBody>
                  <a:tcPr marL="91425" marR="91425" marT="91425" marB="91425"/>
                </a:tc>
                <a:tc>
                  <a:txBody>
                    <a:bodyPr/>
                    <a:lstStyle/>
                    <a:p>
                      <a:pPr marL="179999" marR="0" lvl="0" indent="-155575" algn="l" defTabSz="342900" rtl="0" eaLnBrk="1" fontAlgn="auto" latinLnBrk="0" hangingPunct="1">
                        <a:lnSpc>
                          <a:spcPct val="100000"/>
                        </a:lnSpc>
                        <a:spcBef>
                          <a:spcPts val="0"/>
                        </a:spcBef>
                        <a:spcAft>
                          <a:spcPts val="0"/>
                        </a:spcAft>
                        <a:buClrTx/>
                        <a:buSzPts val="1100"/>
                        <a:buFont typeface="Oswald"/>
                        <a:buChar char="●"/>
                        <a:tabLst/>
                        <a:defRPr/>
                      </a:pPr>
                      <a:r>
                        <a:rPr lang="ru-RU" sz="1400" dirty="0" smtClean="0">
                          <a:latin typeface="Oswald"/>
                          <a:ea typeface="Oswald"/>
                          <a:cs typeface="Oswald"/>
                          <a:sym typeface="Oswald"/>
                        </a:rPr>
                        <a:t>Подача заявления руководителю образовательной организации</a:t>
                      </a:r>
                    </a:p>
                    <a:p>
                      <a:pPr marL="179999" lvl="0" indent="-155575" algn="l" rtl="0">
                        <a:spcBef>
                          <a:spcPts val="0"/>
                        </a:spcBef>
                        <a:spcAft>
                          <a:spcPts val="0"/>
                        </a:spcAft>
                        <a:buSzPts val="1100"/>
                        <a:buFont typeface="Oswald"/>
                        <a:buChar char="●"/>
                      </a:pPr>
                      <a:r>
                        <a:rPr lang="ru-RU" sz="1400" dirty="0" smtClean="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p>
                    <a:p>
                      <a:pPr marL="24424" lvl="0" indent="0" algn="l" rtl="0">
                        <a:spcBef>
                          <a:spcPts val="0"/>
                        </a:spcBef>
                        <a:spcAft>
                          <a:spcPts val="0"/>
                        </a:spcAft>
                        <a:buSzPts val="1100"/>
                        <a:buFont typeface="Oswald"/>
                        <a:buNone/>
                      </a:pPr>
                      <a:endParaRPr sz="1400" dirty="0">
                        <a:latin typeface="Oswald"/>
                        <a:ea typeface="Oswald"/>
                        <a:cs typeface="Oswald"/>
                        <a:sym typeface="Oswald"/>
                      </a:endParaRPr>
                    </a:p>
                  </a:txBody>
                  <a:tcPr marL="91425" marR="91425" marT="91425" marB="91425"/>
                </a:tc>
                <a:extLst>
                  <a:ext uri="{0D108BD9-81ED-4DB2-BD59-A6C34878D82A}">
                    <a16:rowId xmlns:a16="http://schemas.microsoft.com/office/drawing/2014/main" val="2303644925"/>
                  </a:ext>
                </a:extLst>
              </a:tr>
            </a:tbl>
          </a:graphicData>
        </a:graphic>
      </p:graphicFrame>
      <p:sp>
        <p:nvSpPr>
          <p:cNvPr id="6" name="Google Shape;227;p33"/>
          <p:cNvSpPr txBox="1"/>
          <p:nvPr/>
        </p:nvSpPr>
        <p:spPr>
          <a:xfrm>
            <a:off x="747150" y="183963"/>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0583</a:t>
            </a:r>
            <a:endParaRPr sz="1500" b="1" dirty="0">
              <a:latin typeface="Oswald" panose="00000500000000000000" pitchFamily="2" charset="-52"/>
              <a:ea typeface="Oswald"/>
              <a:cs typeface="Oswald"/>
              <a:sym typeface="Oswald"/>
            </a:endParaRPr>
          </a:p>
        </p:txBody>
      </p:sp>
      <p:sp>
        <p:nvSpPr>
          <p:cNvPr id="7" name="Google Shape;249;p36"/>
          <p:cNvSpPr txBox="1">
            <a:spLocks/>
          </p:cNvSpPr>
          <p:nvPr/>
        </p:nvSpPr>
        <p:spPr>
          <a:xfrm>
            <a:off x="2674050" y="183963"/>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dirty="0">
                <a:solidFill>
                  <a:srgbClr val="000000"/>
                </a:solidFill>
                <a:latin typeface="Oswald" panose="00000500000000000000" pitchFamily="2" charset="-52"/>
                <a:ea typeface="Oswald"/>
                <a:cs typeface="Oswald"/>
                <a:sym typeface="Oswald"/>
              </a:rPr>
              <a:t>Денежная компенсация на обеспечение бесплатным питанием обучающихся за счет средств областного бюджета или местных бюджетов по образовательным программам основного общего, среднего общего образования</a:t>
            </a:r>
          </a:p>
        </p:txBody>
      </p:sp>
    </p:spTree>
    <p:extLst>
      <p:ext uri="{BB962C8B-B14F-4D97-AF65-F5344CB8AC3E}">
        <p14:creationId xmlns:p14="http://schemas.microsoft.com/office/powerpoint/2010/main" val="3674104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33"/>
          <p:cNvSpPr/>
          <p:nvPr/>
        </p:nvSpPr>
        <p:spPr>
          <a:xfrm>
            <a:off x="380550" y="1293111"/>
            <a:ext cx="8053500" cy="3425193"/>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smtClean="0">
                <a:solidFill>
                  <a:schemeClr val="tx1"/>
                </a:solidFill>
                <a:latin typeface="Oswald" panose="00000500000000000000" pitchFamily="2" charset="-52"/>
                <a:ea typeface="Oswald"/>
                <a:cs typeface="Oswald"/>
                <a:sym typeface="Oswald"/>
              </a:rPr>
              <a:t>Нормативные </a:t>
            </a:r>
            <a:r>
              <a:rPr lang="ru" b="1" dirty="0" smtClean="0">
                <a:solidFill>
                  <a:schemeClr val="tx1"/>
                </a:solidFill>
                <a:latin typeface="Oswald" panose="00000500000000000000" pitchFamily="2" charset="-52"/>
                <a:ea typeface="Oswald"/>
                <a:cs typeface="Oswald"/>
                <a:sym typeface="Oswald"/>
              </a:rPr>
              <a:t>основания</a:t>
            </a:r>
          </a:p>
          <a:p>
            <a:pPr marL="0" marR="0" lvl="0" indent="0" algn="ctr" rtl="0">
              <a:spcBef>
                <a:spcPts val="0"/>
              </a:spcBef>
              <a:spcAft>
                <a:spcPts val="0"/>
              </a:spcAft>
              <a:buNone/>
            </a:pPr>
            <a:endParaRPr sz="1300" b="1" dirty="0">
              <a:solidFill>
                <a:schemeClr val="tx1"/>
              </a:solidFill>
              <a:latin typeface="Oswald" panose="00000500000000000000" pitchFamily="2" charset="-52"/>
              <a:ea typeface="Oswald"/>
              <a:cs typeface="Oswald"/>
              <a:sym typeface="Oswald"/>
            </a:endParaRPr>
          </a:p>
          <a:p>
            <a:pPr marL="460800" indent="-293900" algn="just">
              <a:buClr>
                <a:schemeClr val="dk2"/>
              </a:buClr>
              <a:buSzPts val="1000"/>
              <a:buFont typeface="Oswald"/>
              <a:buChar char="●"/>
            </a:pPr>
            <a:r>
              <a:rPr lang="ru-RU" sz="1300" dirty="0">
                <a:solidFill>
                  <a:schemeClr val="tx1"/>
                </a:solidFill>
                <a:latin typeface="Oswald" panose="00000500000000000000" pitchFamily="2" charset="-52"/>
                <a:ea typeface="Oswald"/>
                <a:cs typeface="Oswald"/>
                <a:sym typeface="Oswald"/>
              </a:rPr>
              <a:t>Закон Свердловской области от 15 июля 2013 года № 78-ОЗ </a:t>
            </a:r>
            <a:r>
              <a:rPr lang="ru-RU" sz="1300" dirty="0" smtClean="0">
                <a:solidFill>
                  <a:schemeClr val="tx1"/>
                </a:solidFill>
                <a:latin typeface="Oswald" panose="00000500000000000000" pitchFamily="2" charset="-52"/>
                <a:ea typeface="Oswald"/>
                <a:cs typeface="Oswald"/>
                <a:sym typeface="Oswald"/>
              </a:rPr>
              <a:t>«Об </a:t>
            </a:r>
            <a:r>
              <a:rPr lang="ru-RU" sz="1300" dirty="0">
                <a:solidFill>
                  <a:schemeClr val="tx1"/>
                </a:solidFill>
                <a:latin typeface="Oswald" panose="00000500000000000000" pitchFamily="2" charset="-52"/>
                <a:ea typeface="Oswald"/>
                <a:cs typeface="Oswald"/>
                <a:sym typeface="Oswald"/>
              </a:rPr>
              <a:t>образовании в Свердловской </a:t>
            </a:r>
            <a:r>
              <a:rPr lang="ru-RU" sz="1300" dirty="0" smtClean="0">
                <a:solidFill>
                  <a:schemeClr val="tx1"/>
                </a:solidFill>
                <a:latin typeface="Oswald" panose="00000500000000000000" pitchFamily="2" charset="-52"/>
                <a:ea typeface="Oswald"/>
                <a:cs typeface="Oswald"/>
                <a:sym typeface="Oswald"/>
              </a:rPr>
              <a:t>области»;</a:t>
            </a:r>
            <a:endParaRPr lang="ru-RU" sz="1300" dirty="0">
              <a:solidFill>
                <a:schemeClr val="tx1"/>
              </a:solidFill>
              <a:latin typeface="Oswald" panose="00000500000000000000" pitchFamily="2" charset="-52"/>
              <a:ea typeface="Oswald"/>
              <a:cs typeface="Oswald"/>
              <a:sym typeface="Oswald"/>
            </a:endParaRPr>
          </a:p>
          <a:p>
            <a:pPr marL="460800" lvl="0" indent="-293900" algn="just">
              <a:buClr>
                <a:schemeClr val="dk2"/>
              </a:buClr>
              <a:buSzPts val="1000"/>
              <a:buFont typeface="Oswald"/>
              <a:buChar char="●"/>
            </a:pPr>
            <a:r>
              <a:rPr lang="ru-RU" sz="1300" dirty="0" smtClean="0">
                <a:solidFill>
                  <a:schemeClr val="tx1"/>
                </a:solidFill>
                <a:latin typeface="Oswald" panose="00000500000000000000" pitchFamily="2" charset="-52"/>
                <a:ea typeface="Oswald"/>
                <a:cs typeface="Oswald"/>
                <a:sym typeface="Oswald"/>
              </a:rPr>
              <a:t>Закон </a:t>
            </a:r>
            <a:r>
              <a:rPr lang="ru-RU" sz="1300" dirty="0">
                <a:solidFill>
                  <a:schemeClr val="tx1"/>
                </a:solidFill>
                <a:latin typeface="Oswald" panose="00000500000000000000" pitchFamily="2" charset="-52"/>
                <a:ea typeface="Oswald"/>
                <a:cs typeface="Oswald"/>
                <a:sym typeface="Oswald"/>
              </a:rPr>
              <a:t>Свердловской области от 26.04.2024 № 38-ОЗ </a:t>
            </a:r>
            <a:r>
              <a:rPr lang="ru-RU" sz="1300" dirty="0" smtClean="0">
                <a:solidFill>
                  <a:schemeClr val="tx1"/>
                </a:solidFill>
                <a:latin typeface="Oswald" panose="00000500000000000000" pitchFamily="2" charset="-52"/>
                <a:ea typeface="Oswald"/>
                <a:cs typeface="Oswald"/>
                <a:sym typeface="Oswald"/>
              </a:rPr>
              <a:t>«О </a:t>
            </a:r>
            <a:r>
              <a:rPr lang="ru-RU" sz="1300" dirty="0">
                <a:solidFill>
                  <a:schemeClr val="tx1"/>
                </a:solidFill>
                <a:latin typeface="Oswald" panose="00000500000000000000" pitchFamily="2" charset="-52"/>
                <a:ea typeface="Oswald"/>
                <a:cs typeface="Oswald"/>
                <a:sym typeface="Oswald"/>
              </a:rPr>
              <a:t>внесении изменений в отдельные законы Свердловской области, регулирующие отношения, связанные с предоставлением мер социальной поддержки многодетным </a:t>
            </a:r>
            <a:r>
              <a:rPr lang="ru-RU" sz="1300" dirty="0" smtClean="0">
                <a:solidFill>
                  <a:schemeClr val="tx1"/>
                </a:solidFill>
                <a:latin typeface="Oswald" panose="00000500000000000000" pitchFamily="2" charset="-52"/>
                <a:ea typeface="Oswald"/>
                <a:cs typeface="Oswald"/>
                <a:sym typeface="Oswald"/>
              </a:rPr>
              <a:t>семьям»;</a:t>
            </a:r>
          </a:p>
          <a:p>
            <a:pPr marL="460800" lvl="0" indent="-293900" algn="just">
              <a:buClr>
                <a:schemeClr val="dk2"/>
              </a:buClr>
              <a:buSzPts val="1000"/>
              <a:buFont typeface="Oswald"/>
              <a:buChar char="●"/>
            </a:pPr>
            <a:r>
              <a:rPr lang="ru-RU" sz="13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01 августа 2024 года № 500-ПП «Об утверждении Порядка предоставления денежной компенсации на обеспечение бесплатным питанием (завтрак или обед) детям из многодетных семей, обучающимся по очной форме обучения в государственных профессиональных образовательных организациях Свердловской области по образовательным программам среднего профессионального образования</a:t>
            </a:r>
          </a:p>
          <a:p>
            <a:pPr marL="166900" marR="0" lvl="0" algn="just" rtl="0">
              <a:spcBef>
                <a:spcPts val="0"/>
              </a:spcBef>
              <a:spcAft>
                <a:spcPts val="0"/>
              </a:spcAft>
              <a:buClr>
                <a:schemeClr val="dk2"/>
              </a:buClr>
              <a:buSzPts val="1000"/>
            </a:pPr>
            <a:endParaRPr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Форма предоставления - денежная</a:t>
            </a:r>
            <a:endParaRPr b="1" dirty="0">
              <a:solidFill>
                <a:schemeClr val="tx1"/>
              </a:solidFill>
              <a:latin typeface="Oswald" panose="00000500000000000000" pitchFamily="2" charset="-52"/>
              <a:ea typeface="Oswald"/>
              <a:cs typeface="Oswald"/>
              <a:sym typeface="Oswald"/>
            </a:endParaRPr>
          </a:p>
          <a:p>
            <a:pPr marL="457200" marR="0" lvl="0" indent="-292100" algn="just" rtl="0">
              <a:spcBef>
                <a:spcPts val="0"/>
              </a:spcBef>
              <a:spcAft>
                <a:spcPts val="0"/>
              </a:spcAft>
              <a:buClr>
                <a:schemeClr val="dk2"/>
              </a:buClr>
              <a:buSzPts val="1000"/>
              <a:buFont typeface="Oswald"/>
              <a:buChar char="●"/>
            </a:pPr>
            <a:endParaRPr lang="ru" sz="1200" dirty="0" smtClean="0">
              <a:solidFill>
                <a:schemeClr val="tx1"/>
              </a:solidFill>
              <a:latin typeface="Oswald" panose="00000500000000000000" pitchFamily="2" charset="-52"/>
              <a:ea typeface="Oswald"/>
              <a:cs typeface="Oswald"/>
              <a:sym typeface="Oswald"/>
            </a:endParaRPr>
          </a:p>
          <a:p>
            <a:pPr marL="457200" lvl="0" indent="-292100" algn="just">
              <a:buClr>
                <a:schemeClr val="dk2"/>
              </a:buClr>
              <a:buSzPts val="1000"/>
              <a:buFont typeface="Oswald"/>
              <a:buChar char="●"/>
            </a:pPr>
            <a:r>
              <a:rPr lang="ru-RU" sz="1300" dirty="0" smtClean="0">
                <a:solidFill>
                  <a:schemeClr val="tx1"/>
                </a:solidFill>
                <a:latin typeface="Oswald" panose="00000500000000000000" pitchFamily="2" charset="-52"/>
                <a:ea typeface="Oswald"/>
                <a:cs typeface="Oswald"/>
                <a:sym typeface="Oswald"/>
              </a:rPr>
              <a:t>Размер </a:t>
            </a:r>
            <a:r>
              <a:rPr lang="ru-RU" sz="1300" dirty="0">
                <a:solidFill>
                  <a:schemeClr val="tx1"/>
                </a:solidFill>
                <a:latin typeface="Oswald" panose="00000500000000000000" pitchFamily="2" charset="-52"/>
                <a:ea typeface="Oswald"/>
                <a:cs typeface="Oswald"/>
                <a:sym typeface="Oswald"/>
              </a:rPr>
              <a:t>компенсации: 88 руб.  (один учебный день)( по состоянию на 01.09.2024)</a:t>
            </a:r>
            <a:endParaRPr sz="1300" dirty="0" smtClean="0">
              <a:solidFill>
                <a:schemeClr val="tx1"/>
              </a:solidFill>
              <a:latin typeface="Oswald" panose="00000500000000000000" pitchFamily="2" charset="-52"/>
              <a:ea typeface="Oswald"/>
              <a:cs typeface="Oswald"/>
              <a:sym typeface="Oswald"/>
            </a:endParaRPr>
          </a:p>
          <a:p>
            <a:pPr marL="457200" marR="0" lvl="0" indent="0" algn="ctr" rtl="0">
              <a:spcBef>
                <a:spcPts val="0"/>
              </a:spcBef>
              <a:spcAft>
                <a:spcPts val="0"/>
              </a:spcAft>
              <a:buNone/>
            </a:pPr>
            <a:endParaRPr sz="13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highlight>
                  <a:schemeClr val="lt2"/>
                </a:highlight>
                <a:latin typeface="Oswald" panose="00000500000000000000" pitchFamily="2" charset="-52"/>
                <a:ea typeface="Oswald"/>
                <a:cs typeface="Oswald"/>
                <a:sym typeface="Oswald"/>
              </a:rPr>
              <a:t>Периодичность выплаты</a:t>
            </a:r>
            <a:endParaRPr b="1" dirty="0">
              <a:solidFill>
                <a:schemeClr val="tx1"/>
              </a:solidFill>
              <a:highlight>
                <a:schemeClr val="lt2"/>
              </a:highlight>
              <a:latin typeface="Oswald" panose="00000500000000000000" pitchFamily="2" charset="-52"/>
              <a:ea typeface="Oswald"/>
              <a:cs typeface="Oswald"/>
              <a:sym typeface="Oswald"/>
            </a:endParaRPr>
          </a:p>
          <a:p>
            <a:pPr marL="457200" lvl="0" indent="-292100" algn="l" rtl="0">
              <a:spcBef>
                <a:spcPts val="0"/>
              </a:spcBef>
              <a:spcAft>
                <a:spcPts val="0"/>
              </a:spcAft>
              <a:buClr>
                <a:schemeClr val="dk2"/>
              </a:buClr>
              <a:buSzPts val="1000"/>
              <a:buFont typeface="Oswald"/>
              <a:buChar char="●"/>
            </a:pPr>
            <a:r>
              <a:rPr lang="ru" sz="1300" dirty="0">
                <a:solidFill>
                  <a:schemeClr val="tx1"/>
                </a:solidFill>
                <a:latin typeface="Oswald" panose="00000500000000000000" pitchFamily="2" charset="-52"/>
                <a:ea typeface="Oswald"/>
                <a:cs typeface="Oswald"/>
                <a:sym typeface="Oswald"/>
              </a:rPr>
              <a:t>Ежемесячно</a:t>
            </a:r>
            <a:endParaRPr sz="1300" b="1" dirty="0">
              <a:solidFill>
                <a:schemeClr val="tx1"/>
              </a:solidFill>
              <a:highlight>
                <a:srgbClr val="FF0000"/>
              </a:highlight>
              <a:latin typeface="Oswald" panose="00000500000000000000" pitchFamily="2" charset="-52"/>
              <a:ea typeface="Oswald"/>
              <a:cs typeface="Oswald"/>
              <a:sym typeface="Oswald"/>
            </a:endParaRPr>
          </a:p>
          <a:p>
            <a:pPr marL="457200" lvl="0" indent="0" algn="l" rtl="0">
              <a:spcBef>
                <a:spcPts val="0"/>
              </a:spcBef>
              <a:spcAft>
                <a:spcPts val="0"/>
              </a:spcAft>
              <a:buNone/>
            </a:pPr>
            <a:endParaRPr sz="500" dirty="0">
              <a:solidFill>
                <a:srgbClr val="434343"/>
              </a:solidFill>
              <a:highlight>
                <a:srgbClr val="FF0000"/>
              </a:highlight>
              <a:latin typeface="Oswald" panose="00000500000000000000" pitchFamily="2" charset="-52"/>
              <a:ea typeface="Oswald"/>
              <a:cs typeface="Oswald"/>
              <a:sym typeface="Oswald"/>
            </a:endParaRPr>
          </a:p>
        </p:txBody>
      </p:sp>
      <p:sp>
        <p:nvSpPr>
          <p:cNvPr id="6" name="Google Shape;227;p33"/>
          <p:cNvSpPr txBox="1"/>
          <p:nvPr/>
        </p:nvSpPr>
        <p:spPr>
          <a:xfrm>
            <a:off x="747150" y="31807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rgbClr val="7030A0"/>
                </a:solidFill>
                <a:latin typeface="Oswald" panose="00000500000000000000" pitchFamily="2" charset="-52"/>
                <a:ea typeface="Oswald"/>
                <a:cs typeface="Oswald"/>
                <a:sym typeface="Oswald"/>
              </a:rPr>
              <a:t>КОД МЕРЫ 0583</a:t>
            </a:r>
            <a:endParaRPr sz="1500" b="1" dirty="0">
              <a:solidFill>
                <a:srgbClr val="7030A0"/>
              </a:solidFill>
              <a:latin typeface="Oswald" panose="00000500000000000000" pitchFamily="2" charset="-52"/>
              <a:ea typeface="Oswald"/>
              <a:cs typeface="Oswald"/>
              <a:sym typeface="Oswald"/>
            </a:endParaRPr>
          </a:p>
        </p:txBody>
      </p:sp>
      <p:sp>
        <p:nvSpPr>
          <p:cNvPr id="7" name="Google Shape;249;p36"/>
          <p:cNvSpPr txBox="1">
            <a:spLocks/>
          </p:cNvSpPr>
          <p:nvPr/>
        </p:nvSpPr>
        <p:spPr>
          <a:xfrm>
            <a:off x="2674050" y="3180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dirty="0">
                <a:solidFill>
                  <a:srgbClr val="7030A0"/>
                </a:solidFill>
                <a:latin typeface="Oswald" panose="00000500000000000000" pitchFamily="2" charset="-52"/>
                <a:ea typeface="Oswald"/>
                <a:cs typeface="Oswald"/>
                <a:sym typeface="Oswald"/>
              </a:rPr>
              <a:t>Денежная компенсация на обеспечение бесплатным питанием (завтрак или обед) детям из многодетных семей, обучающихся по очной форме обучения в государственной профессиональной образовательной организации Свердловской области по образовательной программе среднего профессионального образования</a:t>
            </a:r>
          </a:p>
        </p:txBody>
      </p:sp>
    </p:spTree>
    <p:extLst>
      <p:ext uri="{BB962C8B-B14F-4D97-AF65-F5344CB8AC3E}">
        <p14:creationId xmlns:p14="http://schemas.microsoft.com/office/powerpoint/2010/main" val="2050938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graphicFrame>
        <p:nvGraphicFramePr>
          <p:cNvPr id="218" name="Google Shape;218;p32"/>
          <p:cNvGraphicFramePr/>
          <p:nvPr>
            <p:extLst>
              <p:ext uri="{D42A27DB-BD31-4B8C-83A1-F6EECF244321}">
                <p14:modId xmlns:p14="http://schemas.microsoft.com/office/powerpoint/2010/main" val="3315483696"/>
              </p:ext>
            </p:extLst>
          </p:nvPr>
        </p:nvGraphicFramePr>
        <p:xfrm>
          <a:off x="324888" y="1271770"/>
          <a:ext cx="8494225" cy="3307909"/>
        </p:xfrm>
        <a:graphic>
          <a:graphicData uri="http://schemas.openxmlformats.org/drawingml/2006/table">
            <a:tbl>
              <a:tblPr>
                <a:noFill/>
                <a:tableStyleId>{BF4A3D39-4975-46BA-BE83-8B02B6239DEE}</a:tableStyleId>
              </a:tblPr>
              <a:tblGrid>
                <a:gridCol w="2223240">
                  <a:extLst>
                    <a:ext uri="{9D8B030D-6E8A-4147-A177-3AD203B41FA5}">
                      <a16:colId xmlns:a16="http://schemas.microsoft.com/office/drawing/2014/main" val="20000"/>
                    </a:ext>
                  </a:extLst>
                </a:gridCol>
                <a:gridCol w="627098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400" b="1" dirty="0">
                          <a:latin typeface="Oswald"/>
                          <a:ea typeface="Oswald"/>
                          <a:cs typeface="Oswald"/>
                          <a:sym typeface="Oswald"/>
                        </a:rPr>
                        <a:t>Категория получателей </a:t>
                      </a:r>
                      <a:r>
                        <a:rPr lang="ru-RU" sz="1400" b="1" dirty="0" smtClean="0">
                          <a:latin typeface="Oswald"/>
                          <a:ea typeface="Oswald"/>
                          <a:cs typeface="Oswald"/>
                          <a:sym typeface="Oswald"/>
                        </a:rPr>
                        <a:t/>
                      </a:r>
                      <a:br>
                        <a:rPr lang="ru-RU" sz="1400" b="1" dirty="0" smtClean="0">
                          <a:latin typeface="Oswald"/>
                          <a:ea typeface="Oswald"/>
                          <a:cs typeface="Oswald"/>
                          <a:sym typeface="Oswald"/>
                        </a:rPr>
                      </a:br>
                      <a:r>
                        <a:rPr lang="ru-RU" sz="1400" b="1" dirty="0" smtClean="0">
                          <a:latin typeface="Oswald"/>
                          <a:ea typeface="Oswald"/>
                          <a:cs typeface="Oswald"/>
                          <a:sym typeface="Oswald"/>
                        </a:rPr>
                        <a:t>(</a:t>
                      </a:r>
                      <a:r>
                        <a:rPr lang="ru-RU" sz="1400" b="1" dirty="0">
                          <a:latin typeface="Oswald"/>
                          <a:ea typeface="Oswald"/>
                          <a:cs typeface="Oswald"/>
                          <a:sym typeface="Oswald"/>
                        </a:rPr>
                        <a:t>в соответствии с НПА Свердловской области)</a:t>
                      </a:r>
                      <a:endParaRPr sz="14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400" b="1" dirty="0">
                          <a:latin typeface="Oswald"/>
                          <a:ea typeface="Oswald"/>
                          <a:cs typeface="Oswald"/>
                          <a:sym typeface="Oswald"/>
                        </a:rPr>
                        <a:t>Порядок получения</a:t>
                      </a:r>
                      <a:endParaRPr sz="14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484979">
                <a:tc>
                  <a:txBody>
                    <a:bodyPr/>
                    <a:lstStyle/>
                    <a:p>
                      <a:pPr marL="179999" marR="0" lvl="0" indent="-156249" algn="l" defTabSz="342900" rtl="0" eaLnBrk="1" fontAlgn="auto" latinLnBrk="0" hangingPunct="1">
                        <a:lnSpc>
                          <a:spcPct val="100000"/>
                        </a:lnSpc>
                        <a:spcBef>
                          <a:spcPts val="0"/>
                        </a:spcBef>
                        <a:spcAft>
                          <a:spcPts val="0"/>
                        </a:spcAft>
                        <a:buClrTx/>
                        <a:buSzPts val="1100"/>
                        <a:buFont typeface="Oswald"/>
                        <a:buChar char="●"/>
                        <a:tabLst/>
                        <a:defRPr/>
                      </a:pPr>
                      <a:r>
                        <a:rPr lang="ru-RU" sz="1200" dirty="0" smtClean="0">
                          <a:solidFill>
                            <a:schemeClr val="tx1"/>
                          </a:solidFill>
                          <a:latin typeface="Oswald"/>
                          <a:ea typeface="Oswald"/>
                          <a:cs typeface="Oswald"/>
                          <a:sym typeface="Oswald"/>
                        </a:rPr>
                        <a:t>Дети из числа многодетных</a:t>
                      </a:r>
                      <a:r>
                        <a:rPr lang="ru-RU" sz="1200" baseline="0" dirty="0" smtClean="0">
                          <a:solidFill>
                            <a:schemeClr val="tx1"/>
                          </a:solidFill>
                          <a:latin typeface="Oswald"/>
                          <a:ea typeface="Oswald"/>
                          <a:cs typeface="Oswald"/>
                          <a:sym typeface="Oswald"/>
                        </a:rPr>
                        <a:t> семей</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Подача заявления руководителю образовательной организации</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Копия паспорта или иного документа, удостоверяющего личность заявителя (в случае отсутствия копии паспорта или иного документа, удостоверяющего личность заявителя, в образовательной организации);</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Копия свидетельства о рождении несовершеннолетнего обучающегося (в случае отсутствия свидетельства о рождении несовершеннолетнего обучающегося в образовательной организации);</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Копия удостоверения, подтверждающего статус многодетной семьи в Российской Федерации;</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Сведения о банковских реквизитах и номере лицевого счета обучающегося, открытого в российской кредитной организации на имя обучающегося;</a:t>
                      </a:r>
                    </a:p>
                    <a:p>
                      <a:pPr marL="179999" lvl="0" indent="-155575" algn="l" rtl="0">
                        <a:spcBef>
                          <a:spcPts val="0"/>
                        </a:spcBef>
                        <a:spcAft>
                          <a:spcPts val="0"/>
                        </a:spcAft>
                        <a:buSzPts val="1100"/>
                        <a:buFont typeface="Oswald"/>
                        <a:buChar char="●"/>
                      </a:pPr>
                      <a:r>
                        <a:rPr lang="ru-RU" sz="1200" dirty="0" smtClean="0">
                          <a:solidFill>
                            <a:schemeClr val="tx1"/>
                          </a:solidFill>
                          <a:latin typeface="Oswald"/>
                          <a:ea typeface="Oswald"/>
                          <a:cs typeface="Oswald"/>
                          <a:sym typeface="Oswald"/>
                        </a:rPr>
                        <a:t>Заявление о согласии на обработку персональных данных заявителя в соответствии с законодательством Российской Федерации (в случае отсутствия заявления в образовательной организации</a:t>
                      </a:r>
                      <a:r>
                        <a:rPr lang="ru-RU" sz="1200" dirty="0" smtClean="0">
                          <a:solidFill>
                            <a:schemeClr val="tx1"/>
                          </a:solidFill>
                          <a:latin typeface="Oswald"/>
                          <a:ea typeface="Oswald"/>
                          <a:cs typeface="Oswald"/>
                          <a:sym typeface="Oswald"/>
                        </a:rPr>
                        <a:t>).</a:t>
                      </a: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227;p33"/>
          <p:cNvSpPr txBox="1"/>
          <p:nvPr/>
        </p:nvSpPr>
        <p:spPr>
          <a:xfrm>
            <a:off x="747150" y="31807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rgbClr val="7030A0"/>
                </a:solidFill>
                <a:latin typeface="Oswald" panose="00000500000000000000" pitchFamily="2" charset="-52"/>
                <a:ea typeface="Oswald"/>
                <a:cs typeface="Oswald"/>
                <a:sym typeface="Oswald"/>
              </a:rPr>
              <a:t>КОД МЕРЫ 0583</a:t>
            </a:r>
            <a:endParaRPr sz="1500" b="1" dirty="0">
              <a:solidFill>
                <a:srgbClr val="7030A0"/>
              </a:solidFill>
              <a:latin typeface="Oswald" panose="00000500000000000000" pitchFamily="2" charset="-52"/>
              <a:ea typeface="Oswald"/>
              <a:cs typeface="Oswald"/>
              <a:sym typeface="Oswald"/>
            </a:endParaRPr>
          </a:p>
        </p:txBody>
      </p:sp>
      <p:sp>
        <p:nvSpPr>
          <p:cNvPr id="7" name="Google Shape;249;p36"/>
          <p:cNvSpPr txBox="1">
            <a:spLocks/>
          </p:cNvSpPr>
          <p:nvPr/>
        </p:nvSpPr>
        <p:spPr>
          <a:xfrm>
            <a:off x="2674050" y="3180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100" cap="all" dirty="0">
                <a:solidFill>
                  <a:srgbClr val="7030A0"/>
                </a:solidFill>
                <a:latin typeface="Oswald" panose="00000500000000000000" pitchFamily="2" charset="-52"/>
                <a:ea typeface="Oswald"/>
                <a:cs typeface="Oswald"/>
                <a:sym typeface="Oswald"/>
              </a:rPr>
              <a:t>Денежная компенсация на обеспечение бесплатным питанием (завтрак или обед) детям из многодетных семей, обучающихся по очной форме обучения в государственной профессиональной образовательной организации Свердловской области по образовательной программе среднего профессионального образования</a:t>
            </a:r>
          </a:p>
        </p:txBody>
      </p:sp>
    </p:spTree>
    <p:extLst>
      <p:ext uri="{BB962C8B-B14F-4D97-AF65-F5344CB8AC3E}">
        <p14:creationId xmlns:p14="http://schemas.microsoft.com/office/powerpoint/2010/main" val="275753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buClr>
                <a:schemeClr val="dk1"/>
              </a:buClr>
              <a:buSzPts val="1100"/>
            </a:pPr>
            <a:r>
              <a:rPr lang="ru-RU" sz="1300" cap="all" dirty="0">
                <a:solidFill>
                  <a:srgbClr val="000000"/>
                </a:solidFill>
                <a:latin typeface="Oswald" panose="020B0604020202020204" charset="-52"/>
                <a:ea typeface="Oswald"/>
                <a:cs typeface="Oswald"/>
                <a:sym typeface="Oswald"/>
              </a:rPr>
              <a:t>Выплата материальной помощи студентам и слушателям, осваивающим программы профессионального обучения</a:t>
            </a:r>
          </a:p>
        </p:txBody>
      </p:sp>
      <p:sp>
        <p:nvSpPr>
          <p:cNvPr id="100" name="Google Shape;100;p15"/>
          <p:cNvSpPr/>
          <p:nvPr/>
        </p:nvSpPr>
        <p:spPr>
          <a:xfrm>
            <a:off x="534800" y="123475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Постановление Правительства Свердловской области от 10.12.2014 № 1128-ПП </a:t>
            </a:r>
            <a:r>
              <a:rPr lang="ru" sz="1300" dirty="0" smtClean="0">
                <a:solidFill>
                  <a:schemeClr val="tx1"/>
                </a:solidFill>
                <a:latin typeface="Oswald"/>
                <a:ea typeface="Oswald"/>
                <a:cs typeface="Oswald"/>
                <a:sym typeface="Oswald"/>
              </a:rPr>
              <a:t>«О </a:t>
            </a:r>
            <a:r>
              <a:rPr lang="ru" sz="1300" dirty="0">
                <a:solidFill>
                  <a:schemeClr val="tx1"/>
                </a:solidFill>
                <a:latin typeface="Oswald"/>
                <a:ea typeface="Oswald"/>
                <a:cs typeface="Oswald"/>
                <a:sym typeface="Oswald"/>
              </a:rPr>
              <a:t>материальной поддержке обучающихся в государственных профессиональных образовательных организациях Свердловской </a:t>
            </a:r>
            <a:r>
              <a:rPr lang="ru" sz="1300" dirty="0" smtClean="0">
                <a:solidFill>
                  <a:schemeClr val="tx1"/>
                </a:solidFill>
                <a:latin typeface="Oswald"/>
                <a:ea typeface="Oswald"/>
                <a:cs typeface="Oswald"/>
                <a:sym typeface="Oswald"/>
              </a:rPr>
              <a:t>области»</a:t>
            </a:r>
          </a:p>
          <a:p>
            <a:pPr marL="457200" indent="-311150" algn="just">
              <a:buClr>
                <a:schemeClr val="dk2"/>
              </a:buClr>
              <a:buSzPts val="1300"/>
              <a:buFont typeface="Oswald"/>
              <a:buChar char="●"/>
            </a:pPr>
            <a:r>
              <a:rPr lang="ru-RU" sz="1300" dirty="0" smtClean="0">
                <a:solidFill>
                  <a:srgbClr val="7030A0"/>
                </a:solidFill>
                <a:latin typeface="Oswald"/>
                <a:ea typeface="Oswald"/>
                <a:cs typeface="Oswald"/>
                <a:sym typeface="Oswald"/>
              </a:rPr>
              <a:t>Постановление </a:t>
            </a:r>
            <a:r>
              <a:rPr lang="ru-RU" sz="1300" dirty="0">
                <a:solidFill>
                  <a:srgbClr val="7030A0"/>
                </a:solidFill>
                <a:latin typeface="Oswald"/>
                <a:ea typeface="Oswald"/>
                <a:cs typeface="Oswald"/>
                <a:sym typeface="Oswald"/>
              </a:rPr>
              <a:t>Правительства Свердловской области от 07.03.2024 № </a:t>
            </a:r>
            <a:r>
              <a:rPr lang="ru-RU" sz="1300" dirty="0" smtClean="0">
                <a:solidFill>
                  <a:srgbClr val="7030A0"/>
                </a:solidFill>
                <a:latin typeface="Oswald"/>
                <a:ea typeface="Oswald"/>
                <a:cs typeface="Oswald"/>
                <a:sym typeface="Oswald"/>
              </a:rPr>
              <a:t>151-ПП «О </a:t>
            </a:r>
            <a:r>
              <a:rPr lang="ru-RU" sz="1300" dirty="0">
                <a:solidFill>
                  <a:srgbClr val="7030A0"/>
                </a:solidFill>
                <a:latin typeface="Oswald"/>
                <a:ea typeface="Oswald"/>
                <a:cs typeface="Oswald"/>
                <a:sym typeface="Oswald"/>
              </a:rPr>
              <a:t>внесении изменений в Порядок предоставления материальной помощи обучающимся в государственных профессиональных образовательных организациях Свердловской области, утвержденный постановлением Правительства Свердловской области от 10.12.2014 № </a:t>
            </a:r>
            <a:r>
              <a:rPr lang="ru-RU" sz="1300" dirty="0" smtClean="0">
                <a:solidFill>
                  <a:srgbClr val="7030A0"/>
                </a:solidFill>
                <a:latin typeface="Oswald"/>
                <a:ea typeface="Oswald"/>
                <a:cs typeface="Oswald"/>
                <a:sym typeface="Oswald"/>
              </a:rPr>
              <a:t>1128-ПП»</a:t>
            </a:r>
            <a:endParaRPr lang="ru-RU" sz="1300" dirty="0">
              <a:solidFill>
                <a:srgbClr val="7030A0"/>
              </a:solidFill>
              <a:latin typeface="Oswald"/>
              <a:ea typeface="Oswald"/>
              <a:cs typeface="Oswald"/>
              <a:sym typeface="Oswald"/>
            </a:endParaRPr>
          </a:p>
          <a:p>
            <a:pPr marL="0" lvl="0" indent="0" algn="ctr" rtl="0">
              <a:spcBef>
                <a:spcPts val="0"/>
              </a:spcBef>
              <a:spcAft>
                <a:spcPts val="0"/>
              </a:spcAft>
              <a:buNone/>
            </a:pPr>
            <a:r>
              <a:rPr lang="ru" b="1" dirty="0" smtClean="0">
                <a:solidFill>
                  <a:schemeClr val="tx1"/>
                </a:solidFill>
                <a:latin typeface="Oswald"/>
                <a:ea typeface="Oswald"/>
                <a:cs typeface="Oswald"/>
                <a:sym typeface="Oswald"/>
              </a:rPr>
              <a:t>Форма </a:t>
            </a:r>
            <a:r>
              <a:rPr lang="ru" b="1" dirty="0">
                <a:solidFill>
                  <a:schemeClr val="tx1"/>
                </a:solidFill>
                <a:latin typeface="Oswald"/>
                <a:ea typeface="Oswald"/>
                <a:cs typeface="Oswald"/>
                <a:sym typeface="Oswald"/>
              </a:rPr>
              <a:t>предоставления - денежная</a:t>
            </a:r>
            <a:endParaRPr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57200" indent="-311150" algn="just">
              <a:buClr>
                <a:schemeClr val="dk2"/>
              </a:buClr>
              <a:buSzPts val="1300"/>
              <a:buFont typeface="Oswald"/>
              <a:buChar char="●"/>
            </a:pPr>
            <a:r>
              <a:rPr lang="ru-RU" sz="1300" dirty="0">
                <a:solidFill>
                  <a:schemeClr val="tx1"/>
                </a:solidFill>
                <a:latin typeface="Oswald"/>
                <a:ea typeface="Oswald"/>
                <a:cs typeface="Oswald"/>
              </a:rPr>
              <a:t>Минимальный размер материальной помощи не может быть меньше размера норматива государственной академической стипендии для студентов, обучающихся по образовательным программам среднего профессионального образования</a:t>
            </a:r>
            <a:endParaRPr sz="1300" dirty="0">
              <a:solidFill>
                <a:schemeClr val="tx1"/>
              </a:solidFill>
              <a:latin typeface="Oswald"/>
              <a:ea typeface="Oswald"/>
              <a:cs typeface="Oswald"/>
              <a:sym typeface="Oswald"/>
            </a:endParaRPr>
          </a:p>
          <a:p>
            <a:pPr algn="ctr"/>
            <a:r>
              <a:rPr lang="ru" b="1" dirty="0">
                <a:solidFill>
                  <a:schemeClr val="tx1"/>
                </a:solidFill>
                <a:latin typeface="Oswald"/>
                <a:ea typeface="Oswald"/>
                <a:cs typeface="Oswald"/>
                <a:sym typeface="Oswald"/>
              </a:rPr>
              <a:t>Периодичность </a:t>
            </a:r>
            <a:r>
              <a:rPr lang="ru" b="1" dirty="0">
                <a:solidFill>
                  <a:schemeClr val="tx1"/>
                </a:solidFill>
                <a:latin typeface="Oswald"/>
                <a:ea typeface="Oswald"/>
                <a:cs typeface="Oswald"/>
                <a:sym typeface="Oswald"/>
              </a:rPr>
              <a:t>выплаты</a:t>
            </a:r>
            <a:endParaRPr b="1" dirty="0">
              <a:solidFill>
                <a:schemeClr val="tx1"/>
              </a:solidFill>
              <a:latin typeface="Oswald"/>
              <a:ea typeface="Oswald"/>
              <a:cs typeface="Oswald"/>
              <a:sym typeface="Oswald"/>
            </a:endParaRPr>
          </a:p>
          <a:p>
            <a:pPr marL="457200" marR="0" lvl="0" indent="0" algn="ctr" rtl="0">
              <a:spcBef>
                <a:spcPts val="0"/>
              </a:spcBef>
              <a:spcAft>
                <a:spcPts val="0"/>
              </a:spcAft>
              <a:buNone/>
            </a:pPr>
            <a:endParaRPr b="1" dirty="0">
              <a:solidFill>
                <a:schemeClr val="tx1"/>
              </a:solidFill>
              <a:highlight>
                <a:srgbClr val="FF0000"/>
              </a:highlight>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Единовременно</a:t>
            </a:r>
            <a:endParaRPr sz="1300" dirty="0">
              <a:solidFill>
                <a:schemeClr val="tx1"/>
              </a:solidFill>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В соответствии с распорядительным актом образовательной организации, на основании заявления получателя МСЗ, </a:t>
            </a:r>
            <a:br>
              <a:rPr lang="ru" sz="1300" dirty="0">
                <a:solidFill>
                  <a:schemeClr val="tx1"/>
                </a:solidFill>
                <a:latin typeface="Oswald"/>
                <a:ea typeface="Oswald"/>
                <a:cs typeface="Oswald"/>
                <a:sym typeface="Oswald"/>
              </a:rPr>
            </a:br>
            <a:r>
              <a:rPr lang="ru" sz="1300" dirty="0">
                <a:solidFill>
                  <a:schemeClr val="tx1"/>
                </a:solidFill>
                <a:latin typeface="Oswald"/>
                <a:ea typeface="Oswald"/>
                <a:cs typeface="Oswald"/>
                <a:sym typeface="Oswald"/>
              </a:rPr>
              <a:t>не чаще 1 раза в 3 месяца</a:t>
            </a:r>
            <a:endParaRPr sz="1100" dirty="0">
              <a:solidFill>
                <a:schemeClr val="tx1"/>
              </a:solidFill>
              <a:highlight>
                <a:srgbClr val="FF0000"/>
              </a:highlight>
              <a:latin typeface="Oswald"/>
              <a:ea typeface="Oswald"/>
              <a:cs typeface="Oswald"/>
              <a:sym typeface="Oswald"/>
            </a:endParaRPr>
          </a:p>
        </p:txBody>
      </p:sp>
      <p:sp>
        <p:nvSpPr>
          <p:cNvPr id="101" name="Google Shape;101;p15"/>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0428</a:t>
            </a:r>
            <a:endParaRPr sz="1500" b="1" dirty="0">
              <a:latin typeface="Oswald"/>
              <a:ea typeface="Oswald"/>
              <a:cs typeface="Oswald"/>
              <a:sym typeface="Oswa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7"/>
          <p:cNvSpPr txBox="1">
            <a:spLocks noGrp="1"/>
          </p:cNvSpPr>
          <p:nvPr>
            <p:ph type="ctrTitle"/>
          </p:nvPr>
        </p:nvSpPr>
        <p:spPr>
          <a:xfrm>
            <a:off x="2674050" y="225779"/>
            <a:ext cx="5760000" cy="5080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Clr>
                <a:schemeClr val="dk1"/>
              </a:buClr>
              <a:buSzPts val="1100"/>
              <a:buFont typeface="Oswald" panose="020B0604020202020204" charset="-52"/>
              <a:buNone/>
            </a:pPr>
            <a:r>
              <a:rPr lang="ru-RU" sz="1300" cap="all" dirty="0">
                <a:solidFill>
                  <a:srgbClr val="000000"/>
                </a:solidFill>
                <a:latin typeface="Oswald" panose="020B0604020202020204" charset="-52"/>
                <a:ea typeface="Oswald"/>
                <a:cs typeface="Oswald"/>
                <a:sym typeface="Oswald"/>
              </a:rPr>
              <a:t>Д</a:t>
            </a:r>
            <a:r>
              <a:rPr lang="ru-RU" sz="1300" cap="all" dirty="0" smtClean="0">
                <a:solidFill>
                  <a:srgbClr val="000000"/>
                </a:solidFill>
                <a:latin typeface="Oswald" panose="020B0604020202020204" charset="-52"/>
                <a:ea typeface="Oswald"/>
                <a:cs typeface="Oswald"/>
                <a:sym typeface="Oswald"/>
              </a:rPr>
              <a:t>енежная компенсация на приобретение комплекта одежды, обуви, мягкого инвентаря</a:t>
            </a:r>
            <a:endParaRPr lang="ru-RU" sz="2600" cap="all" dirty="0">
              <a:solidFill>
                <a:srgbClr val="000000"/>
              </a:solidFill>
              <a:latin typeface="Oswald" panose="020B0604020202020204" charset="-52"/>
              <a:ea typeface="Oswald"/>
              <a:cs typeface="Oswald"/>
              <a:sym typeface="Oswald"/>
            </a:endParaRPr>
          </a:p>
        </p:txBody>
      </p:sp>
      <p:sp>
        <p:nvSpPr>
          <p:cNvPr id="255" name="Google Shape;255;p37"/>
          <p:cNvSpPr/>
          <p:nvPr/>
        </p:nvSpPr>
        <p:spPr>
          <a:xfrm>
            <a:off x="380550" y="736038"/>
            <a:ext cx="8053500" cy="4436364"/>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sz="1200" b="1" dirty="0">
                <a:solidFill>
                  <a:schemeClr val="tx1"/>
                </a:solidFill>
                <a:latin typeface="Oswald"/>
                <a:ea typeface="Oswald"/>
                <a:cs typeface="Oswald"/>
                <a:sym typeface="Oswald"/>
              </a:rPr>
              <a:t>Нормативные </a:t>
            </a:r>
            <a:r>
              <a:rPr lang="ru" sz="1200" b="1" dirty="0" smtClean="0">
                <a:solidFill>
                  <a:schemeClr val="tx1"/>
                </a:solidFill>
                <a:latin typeface="Oswald"/>
                <a:ea typeface="Oswald"/>
                <a:cs typeface="Oswald"/>
                <a:sym typeface="Oswald"/>
              </a:rPr>
              <a:t>основания</a:t>
            </a:r>
            <a:r>
              <a:rPr lang="en-US" sz="1200" b="1" dirty="0" smtClean="0">
                <a:solidFill>
                  <a:schemeClr val="tx1"/>
                </a:solidFill>
                <a:latin typeface="Oswald"/>
                <a:ea typeface="Oswald"/>
                <a:cs typeface="Oswald"/>
                <a:sym typeface="Oswald"/>
              </a:rPr>
              <a:t/>
            </a:r>
            <a:br>
              <a:rPr lang="en-US" sz="1200" b="1" dirty="0" smtClean="0">
                <a:solidFill>
                  <a:schemeClr val="tx1"/>
                </a:solidFill>
                <a:latin typeface="Oswald"/>
                <a:ea typeface="Oswald"/>
                <a:cs typeface="Oswald"/>
                <a:sym typeface="Oswald"/>
              </a:rPr>
            </a:br>
            <a:endParaRPr sz="500" b="1" dirty="0">
              <a:solidFill>
                <a:schemeClr val="tx1"/>
              </a:solidFill>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100" dirty="0">
                <a:solidFill>
                  <a:schemeClr val="tx1"/>
                </a:solidFill>
                <a:latin typeface="Oswald"/>
                <a:ea typeface="Oswald"/>
                <a:cs typeface="Oswald"/>
                <a:sym typeface="Oswald"/>
              </a:rPr>
              <a:t>Закон Свердловской области от 26.07.2022 № 95-ОЗ </a:t>
            </a:r>
            <a:r>
              <a:rPr lang="ru" sz="1100" dirty="0" smtClean="0">
                <a:solidFill>
                  <a:schemeClr val="tx1"/>
                </a:solidFill>
                <a:latin typeface="Oswald"/>
                <a:ea typeface="Oswald"/>
                <a:cs typeface="Oswald"/>
                <a:sym typeface="Oswald"/>
              </a:rPr>
              <a:t>«О </a:t>
            </a:r>
            <a:r>
              <a:rPr lang="ru" sz="1100" dirty="0">
                <a:solidFill>
                  <a:schemeClr val="tx1"/>
                </a:solidFill>
                <a:latin typeface="Oswald"/>
                <a:ea typeface="Oswald"/>
                <a:cs typeface="Oswald"/>
                <a:sym typeface="Oswald"/>
              </a:rPr>
              <a:t>внесении изменения в Закон Свердловской </a:t>
            </a:r>
            <a:r>
              <a:rPr lang="ru" sz="1100" dirty="0" smtClean="0">
                <a:solidFill>
                  <a:schemeClr val="tx1"/>
                </a:solidFill>
                <a:latin typeface="Oswald"/>
                <a:ea typeface="Oswald"/>
                <a:cs typeface="Oswald"/>
                <a:sym typeface="Oswald"/>
              </a:rPr>
              <a:t>области</a:t>
            </a:r>
            <a:r>
              <a:rPr lang="en-US" sz="1100" dirty="0" smtClean="0">
                <a:solidFill>
                  <a:schemeClr val="tx1"/>
                </a:solidFill>
                <a:latin typeface="Oswald"/>
                <a:ea typeface="Oswald"/>
                <a:cs typeface="Oswald"/>
                <a:sym typeface="Oswald"/>
              </a:rPr>
              <a:t/>
            </a:r>
            <a:br>
              <a:rPr lang="en-US" sz="1100" dirty="0" smtClean="0">
                <a:solidFill>
                  <a:schemeClr val="tx1"/>
                </a:solidFill>
                <a:latin typeface="Oswald"/>
                <a:ea typeface="Oswald"/>
                <a:cs typeface="Oswald"/>
                <a:sym typeface="Oswald"/>
              </a:rPr>
            </a:br>
            <a:r>
              <a:rPr lang="ru" sz="1100" dirty="0" smtClean="0">
                <a:solidFill>
                  <a:schemeClr val="tx1"/>
                </a:solidFill>
                <a:latin typeface="Oswald"/>
                <a:ea typeface="Oswald"/>
                <a:cs typeface="Oswald"/>
                <a:sym typeface="Oswald"/>
              </a:rPr>
              <a:t> </a:t>
            </a:r>
            <a:r>
              <a:rPr lang="ru" sz="1100" dirty="0" smtClean="0">
                <a:solidFill>
                  <a:schemeClr val="tx1"/>
                </a:solidFill>
                <a:latin typeface="Oswald"/>
                <a:ea typeface="Oswald"/>
                <a:cs typeface="Oswald"/>
                <a:sym typeface="Oswald"/>
              </a:rPr>
              <a:t>«Об </a:t>
            </a:r>
            <a:r>
              <a:rPr lang="ru" sz="1100" dirty="0">
                <a:solidFill>
                  <a:schemeClr val="tx1"/>
                </a:solidFill>
                <a:latin typeface="Oswald"/>
                <a:ea typeface="Oswald"/>
                <a:cs typeface="Oswald"/>
                <a:sym typeface="Oswald"/>
              </a:rPr>
              <a:t>образовании в Свердловской </a:t>
            </a:r>
            <a:r>
              <a:rPr lang="ru" sz="1100" dirty="0" smtClean="0">
                <a:solidFill>
                  <a:schemeClr val="tx1"/>
                </a:solidFill>
                <a:latin typeface="Oswald"/>
                <a:ea typeface="Oswald"/>
                <a:cs typeface="Oswald"/>
                <a:sym typeface="Oswald"/>
              </a:rPr>
              <a:t>области»</a:t>
            </a:r>
            <a:endParaRPr lang="ru" sz="1100" dirty="0">
              <a:solidFill>
                <a:schemeClr val="tx1"/>
              </a:solidFill>
              <a:latin typeface="Oswald"/>
              <a:ea typeface="Oswald"/>
              <a:cs typeface="Oswald"/>
              <a:sym typeface="Oswald"/>
            </a:endParaRPr>
          </a:p>
          <a:p>
            <a:pPr marL="457200" indent="-317500" algn="just">
              <a:buClr>
                <a:schemeClr val="dk2"/>
              </a:buClr>
              <a:buSzPts val="1400"/>
              <a:buFont typeface="Oswald"/>
              <a:buChar char="●"/>
            </a:pPr>
            <a:r>
              <a:rPr lang="ru" sz="1100" dirty="0">
                <a:solidFill>
                  <a:schemeClr val="tx1"/>
                </a:solidFill>
                <a:latin typeface="Oswald"/>
                <a:ea typeface="Oswald"/>
                <a:cs typeface="Oswald"/>
                <a:sym typeface="Oswald"/>
              </a:rPr>
              <a:t>Закон Свердловской области от 26.07.2022 № 96-ОЗ </a:t>
            </a:r>
            <a:r>
              <a:rPr lang="ru" sz="1100" dirty="0" smtClean="0">
                <a:solidFill>
                  <a:schemeClr val="tx1"/>
                </a:solidFill>
                <a:latin typeface="Oswald"/>
                <a:ea typeface="Oswald"/>
                <a:cs typeface="Oswald"/>
                <a:sym typeface="Oswald"/>
              </a:rPr>
              <a:t>«О </a:t>
            </a:r>
            <a:r>
              <a:rPr lang="ru" sz="1100" dirty="0">
                <a:solidFill>
                  <a:schemeClr val="tx1"/>
                </a:solidFill>
                <a:latin typeface="Oswald"/>
                <a:ea typeface="Oswald"/>
                <a:cs typeface="Oswald"/>
                <a:sym typeface="Oswald"/>
              </a:rPr>
              <a:t>внесении изменений в отдельные законы Свердловской </a:t>
            </a:r>
            <a:r>
              <a:rPr lang="ru" sz="1100" dirty="0" smtClean="0">
                <a:solidFill>
                  <a:schemeClr val="tx1"/>
                </a:solidFill>
                <a:latin typeface="Oswald"/>
                <a:ea typeface="Oswald"/>
                <a:cs typeface="Oswald"/>
                <a:sym typeface="Oswald"/>
              </a:rPr>
              <a:t>области»</a:t>
            </a:r>
            <a:endParaRPr lang="ru" sz="1100" dirty="0">
              <a:solidFill>
                <a:schemeClr val="tx1"/>
              </a:solidFill>
              <a:latin typeface="Oswald"/>
              <a:ea typeface="Oswald"/>
              <a:cs typeface="Oswald"/>
              <a:sym typeface="Oswald"/>
            </a:endParaRPr>
          </a:p>
          <a:p>
            <a:pPr marL="457200" lvl="0" indent="-317500" algn="just">
              <a:buClr>
                <a:schemeClr val="dk2"/>
              </a:buClr>
              <a:buSzPts val="1400"/>
              <a:buFont typeface="Oswald"/>
              <a:buChar char="●"/>
            </a:pPr>
            <a:r>
              <a:rPr lang="ru-RU" sz="1100" dirty="0">
                <a:solidFill>
                  <a:schemeClr val="tx1"/>
                </a:solidFill>
                <a:ea typeface="Oswald"/>
                <a:cs typeface="Oswald"/>
                <a:sym typeface="Oswald"/>
              </a:rPr>
              <a:t>Закон Свердловской области от </a:t>
            </a:r>
            <a:r>
              <a:rPr lang="ru-RU" sz="1100" dirty="0">
                <a:solidFill>
                  <a:schemeClr val="tx1"/>
                </a:solidFill>
              </a:rPr>
              <a:t>03.11.2022 № 114-ОЗ </a:t>
            </a:r>
            <a:r>
              <a:rPr lang="en-US" sz="1100" dirty="0">
                <a:solidFill>
                  <a:schemeClr val="tx1"/>
                </a:solidFill>
              </a:rPr>
              <a:t>«</a:t>
            </a:r>
            <a:r>
              <a:rPr lang="ru-RU" sz="1100" dirty="0">
                <a:solidFill>
                  <a:schemeClr val="tx1"/>
                </a:solidFill>
              </a:rPr>
              <a:t>О внесении изменений в статью 33-1 Закона Свердловской </a:t>
            </a:r>
            <a:r>
              <a:rPr lang="ru-RU" sz="1100" dirty="0" smtClean="0">
                <a:solidFill>
                  <a:schemeClr val="tx1"/>
                </a:solidFill>
              </a:rPr>
              <a:t>области</a:t>
            </a:r>
            <a:r>
              <a:rPr lang="en-US" sz="1100" dirty="0" smtClean="0">
                <a:solidFill>
                  <a:schemeClr val="tx1"/>
                </a:solidFill>
              </a:rPr>
              <a:t/>
            </a:r>
            <a:br>
              <a:rPr lang="en-US" sz="1100" dirty="0" smtClean="0">
                <a:solidFill>
                  <a:schemeClr val="tx1"/>
                </a:solidFill>
              </a:rPr>
            </a:br>
            <a:r>
              <a:rPr lang="ru-RU" sz="1100" dirty="0" smtClean="0">
                <a:solidFill>
                  <a:schemeClr val="tx1"/>
                </a:solidFill>
              </a:rPr>
              <a:t> </a:t>
            </a:r>
            <a:r>
              <a:rPr lang="ru-RU" sz="1100" dirty="0" smtClean="0">
                <a:solidFill>
                  <a:schemeClr val="tx1"/>
                </a:solidFill>
              </a:rPr>
              <a:t>«Об </a:t>
            </a:r>
            <a:r>
              <a:rPr lang="ru-RU" sz="1100" dirty="0">
                <a:solidFill>
                  <a:schemeClr val="tx1"/>
                </a:solidFill>
              </a:rPr>
              <a:t>образовании в Свердловской </a:t>
            </a:r>
            <a:r>
              <a:rPr lang="ru-RU" sz="1100" dirty="0" smtClean="0">
                <a:solidFill>
                  <a:schemeClr val="tx1"/>
                </a:solidFill>
              </a:rPr>
              <a:t>области»</a:t>
            </a:r>
            <a:endParaRPr lang="ru-RU" sz="1100" dirty="0">
              <a:solidFill>
                <a:schemeClr val="tx1"/>
              </a:solidFill>
            </a:endParaRPr>
          </a:p>
          <a:p>
            <a:pPr marL="457200" indent="-317500" algn="just">
              <a:buClr>
                <a:schemeClr val="dk2"/>
              </a:buClr>
              <a:buSzPts val="1400"/>
              <a:buFont typeface="Oswald"/>
              <a:buChar char="●"/>
            </a:pPr>
            <a:r>
              <a:rPr lang="ru-RU" sz="1100" dirty="0">
                <a:solidFill>
                  <a:schemeClr val="tx1"/>
                </a:solidFill>
                <a:ea typeface="Oswald"/>
                <a:cs typeface="Oswald"/>
                <a:sym typeface="Oswald"/>
              </a:rPr>
              <a:t>Закон Свердловской области от </a:t>
            </a:r>
            <a:r>
              <a:rPr lang="ru-RU" sz="1100" dirty="0">
                <a:solidFill>
                  <a:schemeClr val="tx1"/>
                </a:solidFill>
              </a:rPr>
              <a:t>07.06.2023 № 57-ОЗ </a:t>
            </a:r>
            <a:r>
              <a:rPr lang="en-US" sz="1100" dirty="0">
                <a:solidFill>
                  <a:schemeClr val="tx1"/>
                </a:solidFill>
              </a:rPr>
              <a:t>«</a:t>
            </a:r>
            <a:r>
              <a:rPr lang="ru-RU" sz="1100" dirty="0">
                <a:solidFill>
                  <a:schemeClr val="tx1"/>
                </a:solidFill>
              </a:rPr>
              <a:t>О внесении изменений в статью 33-1 Закона Свердловской </a:t>
            </a:r>
            <a:r>
              <a:rPr lang="ru-RU" sz="1100" dirty="0" smtClean="0">
                <a:solidFill>
                  <a:schemeClr val="tx1"/>
                </a:solidFill>
              </a:rPr>
              <a:t>области</a:t>
            </a:r>
            <a:r>
              <a:rPr lang="en-US" sz="1100" dirty="0" smtClean="0">
                <a:solidFill>
                  <a:schemeClr val="tx1"/>
                </a:solidFill>
              </a:rPr>
              <a:t/>
            </a:r>
            <a:br>
              <a:rPr lang="en-US" sz="1100" dirty="0" smtClean="0">
                <a:solidFill>
                  <a:schemeClr val="tx1"/>
                </a:solidFill>
              </a:rPr>
            </a:br>
            <a:r>
              <a:rPr lang="ru-RU" sz="1100" dirty="0" smtClean="0">
                <a:solidFill>
                  <a:schemeClr val="tx1"/>
                </a:solidFill>
              </a:rPr>
              <a:t> </a:t>
            </a:r>
            <a:r>
              <a:rPr lang="ru-RU" sz="1100" dirty="0" smtClean="0">
                <a:solidFill>
                  <a:schemeClr val="tx1"/>
                </a:solidFill>
              </a:rPr>
              <a:t>«Об </a:t>
            </a:r>
            <a:r>
              <a:rPr lang="ru-RU" sz="1100" dirty="0">
                <a:solidFill>
                  <a:schemeClr val="tx1"/>
                </a:solidFill>
              </a:rPr>
              <a:t>образовании в Свердловской </a:t>
            </a:r>
            <a:r>
              <a:rPr lang="ru-RU" sz="1100" dirty="0" smtClean="0">
                <a:solidFill>
                  <a:schemeClr val="tx1"/>
                </a:solidFill>
              </a:rPr>
              <a:t>области»</a:t>
            </a:r>
          </a:p>
          <a:p>
            <a:pPr marL="457200" indent="-317500" algn="just">
              <a:buClr>
                <a:schemeClr val="dk2"/>
              </a:buClr>
              <a:buSzPts val="1400"/>
              <a:buFont typeface="Oswald"/>
              <a:buChar char="●"/>
            </a:pPr>
            <a:r>
              <a:rPr lang="ru-RU" sz="1100" dirty="0">
                <a:solidFill>
                  <a:schemeClr val="tx1"/>
                </a:solidFill>
                <a:latin typeface="Oswald" panose="00000500000000000000" pitchFamily="2" charset="-52"/>
              </a:rPr>
              <a:t>Закон Свердловской области от 26.03.2024 № 30-ОЗ </a:t>
            </a:r>
            <a:r>
              <a:rPr lang="ru-RU" sz="1100" dirty="0" smtClean="0">
                <a:solidFill>
                  <a:schemeClr val="tx1"/>
                </a:solidFill>
                <a:latin typeface="Oswald" panose="00000500000000000000" pitchFamily="2" charset="-52"/>
              </a:rPr>
              <a:t>«О </a:t>
            </a:r>
            <a:r>
              <a:rPr lang="ru-RU" sz="1100" dirty="0">
                <a:solidFill>
                  <a:schemeClr val="tx1"/>
                </a:solidFill>
                <a:latin typeface="Oswald" panose="00000500000000000000" pitchFamily="2" charset="-52"/>
              </a:rPr>
              <a:t>внесении изменений в Закон Свердловской </a:t>
            </a:r>
            <a:r>
              <a:rPr lang="ru-RU" sz="1100" dirty="0" smtClean="0">
                <a:solidFill>
                  <a:schemeClr val="tx1"/>
                </a:solidFill>
                <a:latin typeface="Oswald" panose="00000500000000000000" pitchFamily="2" charset="-52"/>
              </a:rPr>
              <a:t>области</a:t>
            </a:r>
            <a:r>
              <a:rPr lang="en-US" sz="1100" dirty="0" smtClean="0">
                <a:solidFill>
                  <a:schemeClr val="tx1"/>
                </a:solidFill>
                <a:latin typeface="Oswald" panose="00000500000000000000" pitchFamily="2" charset="-52"/>
              </a:rPr>
              <a:t/>
            </a:r>
            <a:br>
              <a:rPr lang="en-US" sz="1100" dirty="0" smtClean="0">
                <a:solidFill>
                  <a:schemeClr val="tx1"/>
                </a:solidFill>
                <a:latin typeface="Oswald" panose="00000500000000000000" pitchFamily="2" charset="-52"/>
              </a:rPr>
            </a:br>
            <a:r>
              <a:rPr lang="ru-RU" sz="1100" dirty="0" smtClean="0">
                <a:solidFill>
                  <a:schemeClr val="tx1"/>
                </a:solidFill>
                <a:latin typeface="Oswald" panose="00000500000000000000" pitchFamily="2" charset="-52"/>
              </a:rPr>
              <a:t> </a:t>
            </a:r>
            <a:r>
              <a:rPr lang="ru-RU" sz="1100" dirty="0" smtClean="0">
                <a:solidFill>
                  <a:schemeClr val="tx1"/>
                </a:solidFill>
                <a:latin typeface="Oswald" panose="00000500000000000000" pitchFamily="2" charset="-52"/>
              </a:rPr>
              <a:t>«Об </a:t>
            </a:r>
            <a:r>
              <a:rPr lang="ru-RU" sz="1100" dirty="0">
                <a:solidFill>
                  <a:schemeClr val="tx1"/>
                </a:solidFill>
                <a:latin typeface="Oswald" panose="00000500000000000000" pitchFamily="2" charset="-52"/>
              </a:rPr>
              <a:t>образовании в Свердловской </a:t>
            </a:r>
            <a:r>
              <a:rPr lang="ru-RU" sz="1100" dirty="0" smtClean="0">
                <a:solidFill>
                  <a:schemeClr val="tx1"/>
                </a:solidFill>
                <a:latin typeface="Oswald" panose="00000500000000000000" pitchFamily="2" charset="-52"/>
              </a:rPr>
              <a:t>области»</a:t>
            </a:r>
            <a:endParaRPr lang="ru-RU" sz="1100" dirty="0">
              <a:solidFill>
                <a:schemeClr val="tx1"/>
              </a:solidFill>
              <a:latin typeface="Oswald" panose="00000500000000000000" pitchFamily="2" charset="-52"/>
            </a:endParaRPr>
          </a:p>
          <a:p>
            <a:pPr marL="457200" marR="0" lvl="0" indent="-317500" algn="just" rtl="0">
              <a:spcBef>
                <a:spcPts val="0"/>
              </a:spcBef>
              <a:spcAft>
                <a:spcPts val="0"/>
              </a:spcAft>
              <a:buClr>
                <a:schemeClr val="dk2"/>
              </a:buClr>
              <a:buSzPts val="1400"/>
              <a:buFont typeface="Oswald"/>
              <a:buChar char="●"/>
            </a:pPr>
            <a:r>
              <a:rPr lang="ru" sz="1100" dirty="0" smtClean="0">
                <a:solidFill>
                  <a:schemeClr val="tx1"/>
                </a:solidFill>
                <a:latin typeface="Oswald"/>
                <a:ea typeface="Oswald"/>
                <a:cs typeface="Oswald"/>
                <a:sym typeface="Oswald"/>
              </a:rPr>
              <a:t>Постановление </a:t>
            </a:r>
            <a:r>
              <a:rPr lang="ru" sz="1100" dirty="0">
                <a:solidFill>
                  <a:schemeClr val="tx1"/>
                </a:solidFill>
                <a:latin typeface="Oswald"/>
                <a:ea typeface="Oswald"/>
                <a:cs typeface="Oswald"/>
                <a:sym typeface="Oswald"/>
              </a:rPr>
              <a:t>Правительства Свердловской области от 05.07.2017 № 476-ПП </a:t>
            </a:r>
            <a:r>
              <a:rPr lang="ru" sz="1100" dirty="0" smtClean="0">
                <a:solidFill>
                  <a:schemeClr val="tx1"/>
                </a:solidFill>
                <a:latin typeface="Oswald"/>
                <a:ea typeface="Oswald"/>
                <a:cs typeface="Oswald"/>
                <a:sym typeface="Oswald"/>
              </a:rPr>
              <a:t>«Об </a:t>
            </a:r>
            <a:r>
              <a:rPr lang="ru" sz="11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 sz="1100" dirty="0" smtClean="0">
                <a:solidFill>
                  <a:schemeClr val="tx1"/>
                </a:solidFill>
                <a:latin typeface="Oswald"/>
                <a:ea typeface="Oswald"/>
                <a:cs typeface="Oswald"/>
                <a:sym typeface="Oswald"/>
              </a:rPr>
              <a:t>выпускникам»</a:t>
            </a:r>
            <a:endParaRPr lang="ru" sz="1100" dirty="0">
              <a:solidFill>
                <a:schemeClr val="tx1"/>
              </a:solidFill>
              <a:latin typeface="Oswald"/>
              <a:ea typeface="Oswald"/>
              <a:cs typeface="Oswald"/>
              <a:sym typeface="Oswald"/>
            </a:endParaRPr>
          </a:p>
          <a:p>
            <a:pPr marL="457200" lvl="0" indent="-317500" algn="just">
              <a:buClr>
                <a:schemeClr val="dk2"/>
              </a:buClr>
              <a:buSzPts val="1400"/>
              <a:buFont typeface="Oswald"/>
              <a:buChar char="●"/>
            </a:pPr>
            <a:r>
              <a:rPr lang="ru-RU" sz="11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100" dirty="0" smtClean="0">
                <a:solidFill>
                  <a:schemeClr val="tx1"/>
                </a:solidFill>
                <a:latin typeface="Oswald"/>
                <a:ea typeface="Oswald"/>
                <a:cs typeface="Oswald"/>
                <a:sym typeface="Oswald"/>
              </a:rPr>
              <a:t>«О </a:t>
            </a:r>
            <a:r>
              <a:rPr lang="ru-RU" sz="11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100" dirty="0" smtClean="0">
                <a:solidFill>
                  <a:schemeClr val="tx1"/>
                </a:solidFill>
                <a:latin typeface="Oswald"/>
                <a:ea typeface="Oswald"/>
                <a:cs typeface="Oswald"/>
                <a:sym typeface="Oswald"/>
              </a:rPr>
              <a:t>«Об </a:t>
            </a:r>
            <a:r>
              <a:rPr lang="ru-RU" sz="11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a:t>
            </a:r>
            <a:r>
              <a:rPr lang="en-US" sz="1100" dirty="0" smtClean="0">
                <a:solidFill>
                  <a:schemeClr val="tx1"/>
                </a:solidFill>
                <a:latin typeface="Oswald"/>
                <a:ea typeface="Oswald"/>
                <a:cs typeface="Oswald"/>
                <a:sym typeface="Oswald"/>
              </a:rPr>
              <a:t/>
            </a:r>
            <a:br>
              <a:rPr lang="en-US" sz="1100" dirty="0" smtClean="0">
                <a:solidFill>
                  <a:schemeClr val="tx1"/>
                </a:solidFill>
                <a:latin typeface="Oswald"/>
                <a:ea typeface="Oswald"/>
                <a:cs typeface="Oswald"/>
                <a:sym typeface="Oswald"/>
              </a:rPr>
            </a:br>
            <a:r>
              <a:rPr lang="ru-RU" sz="1100" dirty="0" smtClean="0">
                <a:solidFill>
                  <a:schemeClr val="tx1"/>
                </a:solidFill>
                <a:latin typeface="Oswald"/>
                <a:ea typeface="Oswald"/>
                <a:cs typeface="Oswald"/>
                <a:sym typeface="Oswald"/>
              </a:rPr>
              <a:t>или </a:t>
            </a:r>
            <a:r>
              <a:rPr lang="ru-RU" sz="1100" dirty="0">
                <a:solidFill>
                  <a:schemeClr val="tx1"/>
                </a:solidFill>
                <a:latin typeface="Oswald"/>
                <a:ea typeface="Oswald"/>
                <a:cs typeface="Oswald"/>
                <a:sym typeface="Oswald"/>
              </a:rPr>
              <a:t>бюджетов муниципальных образований, расположенных на территории Свердловской области, размеров денежных компенсаций, </a:t>
            </a:r>
            <a:r>
              <a:rPr lang="en-US" sz="1100" dirty="0" smtClean="0">
                <a:solidFill>
                  <a:schemeClr val="tx1"/>
                </a:solidFill>
                <a:latin typeface="Oswald"/>
                <a:ea typeface="Oswald"/>
                <a:cs typeface="Oswald"/>
                <a:sym typeface="Oswald"/>
              </a:rPr>
              <a:t/>
            </a:r>
            <a:br>
              <a:rPr lang="en-US" sz="1100" dirty="0" smtClean="0">
                <a:solidFill>
                  <a:schemeClr val="tx1"/>
                </a:solidFill>
                <a:latin typeface="Oswald"/>
                <a:ea typeface="Oswald"/>
                <a:cs typeface="Oswald"/>
                <a:sym typeface="Oswald"/>
              </a:rPr>
            </a:br>
            <a:r>
              <a:rPr lang="ru-RU" sz="1100" dirty="0" smtClean="0">
                <a:solidFill>
                  <a:schemeClr val="tx1"/>
                </a:solidFill>
                <a:latin typeface="Oswald"/>
                <a:ea typeface="Oswald"/>
                <a:cs typeface="Oswald"/>
                <a:sym typeface="Oswald"/>
              </a:rPr>
              <a:t>а </a:t>
            </a:r>
            <a:r>
              <a:rPr lang="ru-RU" sz="1100" dirty="0">
                <a:solidFill>
                  <a:schemeClr val="tx1"/>
                </a:solidFill>
                <a:latin typeface="Oswald"/>
                <a:ea typeface="Oswald"/>
                <a:cs typeface="Oswald"/>
                <a:sym typeface="Oswald"/>
              </a:rPr>
              <a:t>также единовременного пособия </a:t>
            </a:r>
            <a:r>
              <a:rPr lang="ru-RU" sz="1100" dirty="0" smtClean="0">
                <a:solidFill>
                  <a:schemeClr val="tx1"/>
                </a:solidFill>
                <a:latin typeface="Oswald"/>
                <a:ea typeface="Oswald"/>
                <a:cs typeface="Oswald"/>
                <a:sym typeface="Oswald"/>
              </a:rPr>
              <a:t>выпускникам</a:t>
            </a:r>
            <a:r>
              <a:rPr lang="ru-RU" sz="1100" dirty="0" smtClean="0">
                <a:solidFill>
                  <a:schemeClr val="tx1"/>
                </a:solidFill>
                <a:latin typeface="Oswald"/>
                <a:ea typeface="Oswald"/>
                <a:cs typeface="Oswald"/>
                <a:sym typeface="Oswald"/>
              </a:rPr>
              <a:t>»</a:t>
            </a:r>
            <a:endParaRPr lang="en-US" sz="1100" dirty="0" smtClean="0">
              <a:solidFill>
                <a:schemeClr val="tx1"/>
              </a:solidFill>
              <a:latin typeface="Oswald"/>
              <a:ea typeface="Oswald"/>
              <a:cs typeface="Oswald"/>
              <a:sym typeface="Oswald"/>
            </a:endParaRPr>
          </a:p>
          <a:p>
            <a:pPr marL="457200" lvl="0" indent="-317500" algn="just">
              <a:buClr>
                <a:schemeClr val="dk2"/>
              </a:buClr>
              <a:buSzPts val="1400"/>
              <a:buFont typeface="Oswald"/>
              <a:buChar char="●"/>
            </a:pPr>
            <a:endParaRPr sz="500" dirty="0">
              <a:solidFill>
                <a:schemeClr val="tx1"/>
              </a:solidFill>
              <a:ea typeface="Oswald"/>
              <a:cs typeface="Oswald"/>
              <a:sym typeface="Oswald"/>
            </a:endParaRPr>
          </a:p>
          <a:p>
            <a:pPr marL="0" lvl="0" indent="0" algn="ctr" rtl="0">
              <a:spcBef>
                <a:spcPts val="0"/>
              </a:spcBef>
              <a:spcAft>
                <a:spcPts val="0"/>
              </a:spcAft>
              <a:buNone/>
            </a:pPr>
            <a:r>
              <a:rPr lang="ru" sz="1200" b="1" dirty="0">
                <a:solidFill>
                  <a:schemeClr val="tx1"/>
                </a:solidFill>
                <a:latin typeface="Oswald"/>
                <a:ea typeface="Oswald"/>
                <a:cs typeface="Oswald"/>
                <a:sym typeface="Oswald"/>
              </a:rPr>
              <a:t>Форма предоставления </a:t>
            </a:r>
            <a:r>
              <a:rPr lang="ru" sz="1200" b="1" dirty="0" smtClean="0">
                <a:solidFill>
                  <a:schemeClr val="tx1"/>
                </a:solidFill>
                <a:latin typeface="Oswald"/>
                <a:ea typeface="Oswald"/>
                <a:cs typeface="Oswald"/>
                <a:sym typeface="Oswald"/>
              </a:rPr>
              <a:t>– денежная</a:t>
            </a:r>
            <a:endParaRPr lang="en-US" sz="1200" b="1" dirty="0" smtClean="0">
              <a:solidFill>
                <a:schemeClr val="tx1"/>
              </a:solidFill>
              <a:latin typeface="Oswald"/>
              <a:ea typeface="Oswald"/>
              <a:cs typeface="Oswald"/>
              <a:sym typeface="Oswald"/>
            </a:endParaRPr>
          </a:p>
          <a:p>
            <a:pPr marL="0" lvl="0" indent="0" algn="ctr" rtl="0">
              <a:spcBef>
                <a:spcPts val="0"/>
              </a:spcBef>
              <a:spcAft>
                <a:spcPts val="0"/>
              </a:spcAft>
              <a:buNone/>
            </a:pPr>
            <a:endParaRPr sz="500" b="1" dirty="0">
              <a:solidFill>
                <a:schemeClr val="tx1"/>
              </a:solidFill>
              <a:latin typeface="Oswald" panose="020B0604020202020204" charset="-52"/>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r>
              <a:rPr lang="ru" sz="1100" dirty="0">
                <a:solidFill>
                  <a:schemeClr val="tx1"/>
                </a:solidFill>
                <a:latin typeface="Oswald"/>
                <a:ea typeface="Oswald"/>
                <a:cs typeface="Oswald"/>
                <a:sym typeface="Oswald"/>
              </a:rPr>
              <a:t>Размер компенсации: </a:t>
            </a:r>
            <a:r>
              <a:rPr lang="ru" sz="1100" dirty="0" smtClean="0">
                <a:solidFill>
                  <a:schemeClr val="tx1"/>
                </a:solidFill>
                <a:latin typeface="Oswald"/>
                <a:ea typeface="Oswald"/>
                <a:cs typeface="Oswald"/>
                <a:sym typeface="Oswald"/>
              </a:rPr>
              <a:t>46 760,6 </a:t>
            </a:r>
            <a:r>
              <a:rPr lang="ru" sz="1100" dirty="0">
                <a:solidFill>
                  <a:schemeClr val="tx1"/>
                </a:solidFill>
                <a:latin typeface="Oswald"/>
                <a:ea typeface="Oswald"/>
                <a:cs typeface="Oswald"/>
                <a:sym typeface="Oswald"/>
              </a:rPr>
              <a:t>руб. ( в календарный год, по состоянию на </a:t>
            </a:r>
            <a:r>
              <a:rPr lang="ru" sz="1100" dirty="0" smtClean="0">
                <a:solidFill>
                  <a:schemeClr val="tx1"/>
                </a:solidFill>
                <a:latin typeface="Oswald"/>
                <a:ea typeface="Oswald"/>
                <a:cs typeface="Oswald"/>
                <a:sym typeface="Oswald"/>
              </a:rPr>
              <a:t>01.01.2024</a:t>
            </a:r>
            <a:r>
              <a:rPr lang="ru" sz="1100" dirty="0" smtClean="0">
                <a:solidFill>
                  <a:schemeClr val="tx1"/>
                </a:solidFill>
                <a:latin typeface="Oswald"/>
                <a:ea typeface="Oswald"/>
                <a:cs typeface="Oswald"/>
                <a:sym typeface="Oswald"/>
              </a:rPr>
              <a:t>)</a:t>
            </a:r>
            <a:endParaRPr lang="en-US" sz="1100" dirty="0" smtClean="0">
              <a:solidFill>
                <a:schemeClr val="tx1"/>
              </a:solidFill>
              <a:latin typeface="Oswald"/>
              <a:ea typeface="Oswald"/>
              <a:cs typeface="Oswald"/>
              <a:sym typeface="Oswald"/>
            </a:endParaRPr>
          </a:p>
          <a:p>
            <a:pPr marL="457200" marR="0" lvl="0" indent="-317500" algn="just" rtl="0">
              <a:spcBef>
                <a:spcPts val="0"/>
              </a:spcBef>
              <a:spcAft>
                <a:spcPts val="0"/>
              </a:spcAft>
              <a:buClr>
                <a:schemeClr val="dk2"/>
              </a:buClr>
              <a:buSzPts val="1400"/>
              <a:buFont typeface="Oswald"/>
              <a:buChar char="●"/>
            </a:pPr>
            <a:endParaRPr sz="500" dirty="0">
              <a:solidFill>
                <a:schemeClr val="tx1"/>
              </a:solidFill>
              <a:ea typeface="Oswald"/>
              <a:cs typeface="Oswald"/>
              <a:sym typeface="Oswald"/>
            </a:endParaRPr>
          </a:p>
          <a:p>
            <a:pPr marL="0" marR="0" lvl="0" indent="0" algn="ctr" rtl="0">
              <a:spcBef>
                <a:spcPts val="0"/>
              </a:spcBef>
              <a:spcAft>
                <a:spcPts val="0"/>
              </a:spcAft>
              <a:buNone/>
            </a:pPr>
            <a:r>
              <a:rPr lang="ru" sz="1200" b="1" dirty="0" smtClean="0">
                <a:solidFill>
                  <a:schemeClr val="tx1"/>
                </a:solidFill>
                <a:latin typeface="Oswald"/>
                <a:ea typeface="Oswald"/>
                <a:cs typeface="Oswald"/>
                <a:sym typeface="Oswald"/>
              </a:rPr>
              <a:t>Периодичность</a:t>
            </a:r>
            <a:endParaRPr lang="en-US" sz="1200" b="1" dirty="0" smtClean="0">
              <a:solidFill>
                <a:schemeClr val="tx1"/>
              </a:solidFill>
              <a:latin typeface="Oswald"/>
              <a:ea typeface="Oswald"/>
              <a:cs typeface="Oswald"/>
              <a:sym typeface="Oswald"/>
            </a:endParaRPr>
          </a:p>
          <a:p>
            <a:pPr marL="0" marR="0" lvl="0" indent="0" algn="ctr" rtl="0">
              <a:spcBef>
                <a:spcPts val="0"/>
              </a:spcBef>
              <a:spcAft>
                <a:spcPts val="0"/>
              </a:spcAft>
              <a:buNone/>
            </a:pPr>
            <a:endParaRPr sz="500" b="1" dirty="0">
              <a:solidFill>
                <a:schemeClr val="tx1"/>
              </a:solidFill>
              <a:latin typeface="Oswald" panose="020B0604020202020204" charset="-52"/>
              <a:ea typeface="Oswald"/>
              <a:cs typeface="Oswald"/>
              <a:sym typeface="Oswald"/>
            </a:endParaRPr>
          </a:p>
          <a:p>
            <a:pPr marL="457200" marR="0" lvl="0" indent="-317500" algn="l" rtl="0">
              <a:spcBef>
                <a:spcPts val="0"/>
              </a:spcBef>
              <a:spcAft>
                <a:spcPts val="0"/>
              </a:spcAft>
              <a:buClr>
                <a:schemeClr val="dk2"/>
              </a:buClr>
              <a:buSzPts val="1400"/>
              <a:buFont typeface="Oswald"/>
              <a:buChar char="●"/>
            </a:pPr>
            <a:r>
              <a:rPr lang="ru" sz="1100" dirty="0">
                <a:solidFill>
                  <a:schemeClr val="tx1"/>
                </a:solidFill>
                <a:latin typeface="Oswald"/>
                <a:ea typeface="Oswald"/>
                <a:cs typeface="Oswald"/>
                <a:sym typeface="Oswald"/>
              </a:rPr>
              <a:t>Ежегодно</a:t>
            </a:r>
            <a:endParaRPr sz="1100" dirty="0">
              <a:solidFill>
                <a:schemeClr val="tx1"/>
              </a:solidFill>
              <a:ea typeface="Oswald"/>
              <a:cs typeface="Oswald"/>
              <a:sym typeface="Oswald"/>
            </a:endParaRPr>
          </a:p>
        </p:txBody>
      </p:sp>
      <p:sp>
        <p:nvSpPr>
          <p:cNvPr id="256" name="Google Shape;256;p37"/>
          <p:cNvSpPr txBox="1"/>
          <p:nvPr/>
        </p:nvSpPr>
        <p:spPr>
          <a:xfrm>
            <a:off x="747150" y="225780"/>
            <a:ext cx="1926900" cy="5080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0587</a:t>
            </a:r>
            <a:endParaRPr sz="1500" b="1" dirty="0">
              <a:latin typeface="Oswald" panose="020B0604020202020204" charset="-52"/>
              <a:ea typeface="Oswald"/>
              <a:cs typeface="Oswald"/>
              <a:sym typeface="Oswa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graphicFrame>
        <p:nvGraphicFramePr>
          <p:cNvPr id="262" name="Google Shape;262;p38"/>
          <p:cNvGraphicFramePr/>
          <p:nvPr>
            <p:extLst>
              <p:ext uri="{D42A27DB-BD31-4B8C-83A1-F6EECF244321}">
                <p14:modId xmlns:p14="http://schemas.microsoft.com/office/powerpoint/2010/main" val="3236140359"/>
              </p:ext>
            </p:extLst>
          </p:nvPr>
        </p:nvGraphicFramePr>
        <p:xfrm>
          <a:off x="277447" y="1191889"/>
          <a:ext cx="8494225" cy="2994570"/>
        </p:xfrm>
        <a:graphic>
          <a:graphicData uri="http://schemas.openxmlformats.org/drawingml/2006/table">
            <a:tbl>
              <a:tblPr>
                <a:noFill/>
                <a:tableStyleId>{BF4A3D39-4975-46BA-BE83-8B02B6239DEE}</a:tableStyleId>
              </a:tblPr>
              <a:tblGrid>
                <a:gridCol w="3995849">
                  <a:extLst>
                    <a:ext uri="{9D8B030D-6E8A-4147-A177-3AD203B41FA5}">
                      <a16:colId xmlns:a16="http://schemas.microsoft.com/office/drawing/2014/main" val="20000"/>
                    </a:ext>
                  </a:extLst>
                </a:gridCol>
                <a:gridCol w="4498376">
                  <a:extLst>
                    <a:ext uri="{9D8B030D-6E8A-4147-A177-3AD203B41FA5}">
                      <a16:colId xmlns:a16="http://schemas.microsoft.com/office/drawing/2014/main" val="20001"/>
                    </a:ext>
                  </a:extLst>
                </a:gridCol>
              </a:tblGrid>
              <a:tr h="39135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742843">
                <a:tc>
                  <a:txBody>
                    <a:bodyPr/>
                    <a:lstStyle/>
                    <a:p>
                      <a:pPr marL="179999" lvl="0" indent="-149899" algn="l" defTabSz="342900" rtl="0" eaLnBrk="1" latinLnBrk="0" hangingPunct="1">
                        <a:spcBef>
                          <a:spcPts val="0"/>
                        </a:spcBef>
                        <a:spcAft>
                          <a:spcPts val="0"/>
                        </a:spcAft>
                        <a:buSzPts val="1000"/>
                        <a:buFont typeface="Oswald"/>
                        <a:buChar char="●"/>
                      </a:pPr>
                      <a:r>
                        <a:rPr lang="ru-RU" sz="1050" kern="1200" dirty="0">
                          <a:solidFill>
                            <a:srgbClr val="000000"/>
                          </a:solidFill>
                          <a:latin typeface="Oswald"/>
                          <a:ea typeface="Oswald"/>
                          <a:cs typeface="Oswald"/>
                          <a:sym typeface="Oswald"/>
                        </a:rPr>
                        <a:t>Лица, потерявшие в период их обучения обоих родителей или единственного родителя:</a:t>
                      </a:r>
                    </a:p>
                    <a:p>
                      <a:pPr marL="179999" lvl="0" indent="-149899" algn="l" defTabSz="342900" rtl="0" eaLnBrk="1" latinLnBrk="0" hangingPunct="1">
                        <a:spcBef>
                          <a:spcPts val="0"/>
                        </a:spcBef>
                        <a:spcAft>
                          <a:spcPts val="0"/>
                        </a:spcAft>
                        <a:buSzPts val="1000"/>
                        <a:buFont typeface="Oswald"/>
                        <a:buChar char="●"/>
                      </a:pPr>
                      <a:r>
                        <a:rPr lang="ru-RU" sz="1050" kern="1200" dirty="0">
                          <a:solidFill>
                            <a:srgbClr val="000000"/>
                          </a:solidFill>
                          <a:latin typeface="Oswald"/>
                          <a:ea typeface="Oswald"/>
                          <a:cs typeface="Oswald"/>
                          <a:sym typeface="Oswald"/>
                        </a:rPr>
                        <a:t>обучающиеся по очной форме, по основным образовательным 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p>
                    <a:p>
                      <a:pPr marL="179999" lvl="0" indent="-149899" algn="l" defTabSz="342900" rtl="0" eaLnBrk="1" latinLnBrk="0" hangingPunct="1">
                        <a:spcBef>
                          <a:spcPts val="0"/>
                        </a:spcBef>
                        <a:spcAft>
                          <a:spcPts val="0"/>
                        </a:spcAft>
                        <a:buSzPts val="1000"/>
                        <a:buFont typeface="Oswald"/>
                        <a:buChar char="●"/>
                      </a:pPr>
                      <a:r>
                        <a:rPr lang="ru-RU" sz="1050" kern="1200" dirty="0">
                          <a:solidFill>
                            <a:srgbClr val="000000"/>
                          </a:solidFill>
                          <a:latin typeface="Oswald"/>
                          <a:ea typeface="Oswald"/>
                          <a:cs typeface="Oswald"/>
                          <a:sym typeface="Oswald"/>
                        </a:rPr>
                        <a:t>обучающихся по образовательным программам основного общего, среднего общего образования до завершения обучения по указанным программам</a:t>
                      </a:r>
                      <a:endParaRPr sz="1050" kern="1200" dirty="0">
                        <a:solidFill>
                          <a:srgbClr val="000000"/>
                        </a:solidFill>
                        <a:latin typeface="Oswald"/>
                        <a:ea typeface="Oswald"/>
                        <a:cs typeface="Oswald"/>
                        <a:sym typeface="Oswald"/>
                      </a:endParaRPr>
                    </a:p>
                  </a:txBody>
                  <a:tcPr marL="91425" marR="91425" marT="91425" marB="91425"/>
                </a:tc>
                <a:tc>
                  <a:txBody>
                    <a:bodyPr/>
                    <a:lstStyle/>
                    <a:p>
                      <a:pPr marL="179999" lvl="0" indent="-149899" algn="l" rtl="0">
                        <a:spcBef>
                          <a:spcPts val="0"/>
                        </a:spcBef>
                        <a:spcAft>
                          <a:spcPts val="0"/>
                        </a:spcAft>
                        <a:buSzPts val="1000"/>
                        <a:buFont typeface="Oswald"/>
                        <a:buChar char="●"/>
                      </a:pPr>
                      <a:r>
                        <a:rPr lang="ru" sz="1050" dirty="0">
                          <a:latin typeface="Oswald"/>
                          <a:ea typeface="Oswald"/>
                          <a:cs typeface="Oswald"/>
                          <a:sym typeface="Oswald"/>
                        </a:rPr>
                        <a:t>Подача заявления руководителю образовательной организации</a:t>
                      </a:r>
                      <a:endParaRPr sz="1050" dirty="0">
                        <a:solidFill>
                          <a:srgbClr val="FF0000"/>
                        </a:solidFill>
                        <a:latin typeface="Oswald"/>
                        <a:ea typeface="Oswald"/>
                        <a:cs typeface="Oswald"/>
                        <a:sym typeface="Oswald"/>
                      </a:endParaRPr>
                    </a:p>
                    <a:p>
                      <a:pPr marL="179999" lvl="0" indent="-149899" algn="l" rtl="0">
                        <a:spcBef>
                          <a:spcPts val="0"/>
                        </a:spcBef>
                        <a:spcAft>
                          <a:spcPts val="0"/>
                        </a:spcAft>
                        <a:buSzPts val="1000"/>
                        <a:buFont typeface="Oswald"/>
                        <a:buChar char="●"/>
                      </a:pPr>
                      <a:r>
                        <a:rPr lang="ru" sz="1050" dirty="0">
                          <a:latin typeface="Oswald"/>
                          <a:ea typeface="Oswald"/>
                          <a:cs typeface="Oswald"/>
                          <a:sym typeface="Oswald"/>
                        </a:rPr>
                        <a:t>Свидетельство о смерти обоих родителей или единственного родителя</a:t>
                      </a:r>
                      <a:endParaRPr sz="105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326120">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 sz="1050" kern="1200" dirty="0">
                          <a:solidFill>
                            <a:srgbClr val="000000"/>
                          </a:solidFill>
                          <a:latin typeface="Oswald"/>
                          <a:ea typeface="Oswald"/>
                          <a:cs typeface="Oswald"/>
                          <a:sym typeface="Oswald"/>
                        </a:rPr>
                        <a:t>Дети-сироты</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50" kern="1200" dirty="0">
                          <a:solidFill>
                            <a:srgbClr val="000000"/>
                          </a:solidFill>
                          <a:latin typeface="Oswald"/>
                          <a:ea typeface="Oswald"/>
                          <a:cs typeface="Oswald"/>
                          <a:sym typeface="Oswald"/>
                        </a:rPr>
                        <a:t>Дети, оставшиеся без попечения родителей</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50" kern="1200" dirty="0">
                          <a:solidFill>
                            <a:srgbClr val="000000"/>
                          </a:solidFill>
                          <a:latin typeface="Oswald"/>
                          <a:ea typeface="Oswald"/>
                          <a:cs typeface="Oswald"/>
                          <a:sym typeface="Oswald"/>
                        </a:rPr>
                        <a:t>Лица из числа детей-сирот и детей, оставшихся без попечения родителей</a:t>
                      </a:r>
                      <a:endParaRPr sz="1050" kern="1200" dirty="0">
                        <a:solidFill>
                          <a:srgbClr val="000000"/>
                        </a:solidFill>
                        <a:latin typeface="Oswald"/>
                        <a:ea typeface="Oswald"/>
                        <a:cs typeface="Oswald"/>
                        <a:sym typeface="Oswald"/>
                      </a:endParaRPr>
                    </a:p>
                  </a:txBody>
                  <a:tcPr marL="91425" marR="91425" marT="91425" marB="91425"/>
                </a:tc>
                <a:tc>
                  <a:txBody>
                    <a:bodyPr/>
                    <a:lstStyle/>
                    <a:p>
                      <a:pPr marL="179999" lvl="0" indent="-149899" algn="l" defTabSz="342900" rtl="0" eaLnBrk="1" latinLnBrk="0" hangingPunct="1">
                        <a:spcBef>
                          <a:spcPts val="0"/>
                        </a:spcBef>
                        <a:spcAft>
                          <a:spcPts val="0"/>
                        </a:spcAft>
                        <a:buSzPts val="1000"/>
                        <a:buFont typeface="Oswald"/>
                        <a:buChar char="●"/>
                      </a:pPr>
                      <a:r>
                        <a:rPr lang="ru" sz="1050" kern="1200" dirty="0">
                          <a:solidFill>
                            <a:srgbClr val="000000"/>
                          </a:solidFill>
                          <a:latin typeface="Oswald"/>
                          <a:ea typeface="Oswald"/>
                          <a:cs typeface="Oswald"/>
                          <a:sym typeface="Oswald"/>
                        </a:rPr>
                        <a:t>Подача заявления руководителю образовательной организации</a:t>
                      </a:r>
                      <a:endParaRPr sz="1050" kern="1200" dirty="0">
                        <a:solidFill>
                          <a:srgbClr val="000000"/>
                        </a:solidFill>
                        <a:latin typeface="Oswald"/>
                        <a:ea typeface="Oswald"/>
                        <a:cs typeface="Oswald"/>
                        <a:sym typeface="Oswald"/>
                      </a:endParaRPr>
                    </a:p>
                    <a:p>
                      <a:pPr marL="179999" lvl="0" indent="-149899" algn="l" defTabSz="342900" rtl="0" eaLnBrk="1" latinLnBrk="0" hangingPunct="1">
                        <a:spcBef>
                          <a:spcPts val="0"/>
                        </a:spcBef>
                        <a:spcAft>
                          <a:spcPts val="0"/>
                        </a:spcAft>
                        <a:buSzPts val="1000"/>
                        <a:buFont typeface="Oswald"/>
                        <a:buChar char="●"/>
                      </a:pPr>
                      <a:r>
                        <a:rPr lang="ru" sz="1050" kern="1200" dirty="0">
                          <a:solidFill>
                            <a:srgbClr val="000000"/>
                          </a:solidFill>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050"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bl>
          </a:graphicData>
        </a:graphic>
      </p:graphicFrame>
      <p:sp>
        <p:nvSpPr>
          <p:cNvPr id="6" name="Google Shape;254;p37"/>
          <p:cNvSpPr txBox="1">
            <a:spLocks/>
          </p:cNvSpPr>
          <p:nvPr/>
        </p:nvSpPr>
        <p:spPr>
          <a:xfrm>
            <a:off x="2674050" y="225779"/>
            <a:ext cx="5760000" cy="5080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 typeface="Oswald" panose="020B0604020202020204" charset="-52"/>
              <a:buNone/>
            </a:pPr>
            <a:r>
              <a:rPr lang="ru-RU" sz="1300" smtClean="0">
                <a:solidFill>
                  <a:srgbClr val="000000"/>
                </a:solidFill>
                <a:latin typeface="Oswald" panose="020B0604020202020204" charset="-52"/>
                <a:ea typeface="Oswald"/>
                <a:cs typeface="Oswald"/>
                <a:sym typeface="Oswald"/>
              </a:rPr>
              <a:t>ДЕНЕЖНАЯ КОМПЕНСАЦИЯ НА ПРИОБРЕТЕНИЕ КОМПЛЕКТА ОДЕЖДЫ, ОБУВИ, МЯГКОГО ИНВЕНТАРЯ</a:t>
            </a:r>
            <a:endParaRPr lang="ru-RU" sz="2600" dirty="0">
              <a:solidFill>
                <a:srgbClr val="000000"/>
              </a:solidFill>
              <a:latin typeface="Oswald" panose="020B0604020202020204" charset="-52"/>
              <a:ea typeface="Oswald"/>
              <a:cs typeface="Oswald"/>
              <a:sym typeface="Oswald"/>
            </a:endParaRPr>
          </a:p>
        </p:txBody>
      </p:sp>
      <p:sp>
        <p:nvSpPr>
          <p:cNvPr id="7" name="Google Shape;256;p37"/>
          <p:cNvSpPr txBox="1"/>
          <p:nvPr/>
        </p:nvSpPr>
        <p:spPr>
          <a:xfrm>
            <a:off x="747150" y="225780"/>
            <a:ext cx="1926900" cy="5080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0587</a:t>
            </a:r>
            <a:endParaRPr sz="1500" b="1" dirty="0">
              <a:latin typeface="Oswald" panose="020B0604020202020204" charset="-52"/>
              <a:ea typeface="Oswald"/>
              <a:cs typeface="Oswald"/>
              <a:sym typeface="Oswa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graphicFrame>
        <p:nvGraphicFramePr>
          <p:cNvPr id="262" name="Google Shape;262;p38"/>
          <p:cNvGraphicFramePr/>
          <p:nvPr>
            <p:extLst>
              <p:ext uri="{D42A27DB-BD31-4B8C-83A1-F6EECF244321}">
                <p14:modId xmlns:p14="http://schemas.microsoft.com/office/powerpoint/2010/main" val="2273444442"/>
              </p:ext>
            </p:extLst>
          </p:nvPr>
        </p:nvGraphicFramePr>
        <p:xfrm>
          <a:off x="289639" y="733779"/>
          <a:ext cx="8494225" cy="3886140"/>
        </p:xfrm>
        <a:graphic>
          <a:graphicData uri="http://schemas.openxmlformats.org/drawingml/2006/table">
            <a:tbl>
              <a:tblPr>
                <a:noFill/>
                <a:tableStyleId>{BF4A3D39-4975-46BA-BE83-8B02B6239DEE}</a:tableStyleId>
              </a:tblPr>
              <a:tblGrid>
                <a:gridCol w="3995849">
                  <a:extLst>
                    <a:ext uri="{9D8B030D-6E8A-4147-A177-3AD203B41FA5}">
                      <a16:colId xmlns:a16="http://schemas.microsoft.com/office/drawing/2014/main" val="20000"/>
                    </a:ext>
                  </a:extLst>
                </a:gridCol>
                <a:gridCol w="4498376">
                  <a:extLst>
                    <a:ext uri="{9D8B030D-6E8A-4147-A177-3AD203B41FA5}">
                      <a16:colId xmlns:a16="http://schemas.microsoft.com/office/drawing/2014/main" val="20001"/>
                    </a:ext>
                  </a:extLst>
                </a:gridCol>
              </a:tblGrid>
              <a:tr h="39135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500266">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900" strike="noStrike" baseline="0" dirty="0">
                          <a:solidFill>
                            <a:schemeClr val="tx1"/>
                          </a:solidFill>
                          <a:latin typeface="Oswald"/>
                          <a:ea typeface="Oswald"/>
                          <a:cs typeface="Oswald"/>
                          <a:sym typeface="Oswald"/>
                        </a:rPr>
                        <a:t>Дети граждан и граждане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покинувшие территории Украины, Донецкой Народной Республики, Луганской Народной Республики и прибывшие на территорию РФ в экстренном массовом порядке, обучающиеся по очной форме за счет средств областного бюджета или бюджетов муниципальных образований, расположенных на территории Свердловской области </a:t>
                      </a:r>
                      <a:r>
                        <a:rPr lang="ru" sz="900" strike="noStrike" baseline="0" dirty="0">
                          <a:solidFill>
                            <a:schemeClr val="tx1"/>
                          </a:solidFill>
                          <a:latin typeface="Oswald"/>
                          <a:ea typeface="Oswald"/>
                          <a:cs typeface="Oswald"/>
                          <a:sym typeface="Oswald"/>
                        </a:rPr>
                        <a:t>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900" strike="noStrike" baseline="0" dirty="0">
                          <a:solidFill>
                            <a:schemeClr val="tx1"/>
                          </a:solidFill>
                          <a:latin typeface="Oswald"/>
                          <a:ea typeface="Oswald"/>
                          <a:cs typeface="Oswald"/>
                          <a:sym typeface="Oswald"/>
                        </a:rPr>
                        <a:t>Дети граждан Российской Федерации, призванных на военную службу по мобилизации в Вооруженные силы Российской Федерации в соответствии с Указом Президента Российской Федерации </a:t>
                      </a:r>
                      <a:r>
                        <a:rPr lang="ru-RU" sz="900" strike="noStrike" baseline="0" dirty="0" smtClean="0">
                          <a:solidFill>
                            <a:schemeClr val="tx1"/>
                          </a:solidFill>
                          <a:latin typeface="Oswald"/>
                          <a:ea typeface="Oswald"/>
                          <a:cs typeface="Oswald"/>
                          <a:sym typeface="Oswald"/>
                        </a:rPr>
                        <a:t>«Об </a:t>
                      </a:r>
                      <a:r>
                        <a:rPr lang="ru-RU" sz="900" strike="noStrike" baseline="0" dirty="0">
                          <a:solidFill>
                            <a:schemeClr val="tx1"/>
                          </a:solidFill>
                          <a:latin typeface="Oswald"/>
                          <a:ea typeface="Oswald"/>
                          <a:cs typeface="Oswald"/>
                          <a:sym typeface="Oswald"/>
                        </a:rPr>
                        <a:t>объявлении частичной мобилизации в Российской </a:t>
                      </a:r>
                      <a:r>
                        <a:rPr lang="ru-RU" sz="900" strike="noStrike" baseline="0" dirty="0" smtClean="0">
                          <a:solidFill>
                            <a:schemeClr val="tx1"/>
                          </a:solidFill>
                          <a:latin typeface="Oswald"/>
                          <a:ea typeface="Oswald"/>
                          <a:cs typeface="Oswald"/>
                          <a:sym typeface="Oswald"/>
                        </a:rPr>
                        <a:t>Федерации«, 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endParaRPr lang="ru" sz="900" strike="noStrike" baseline="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 sz="900" strike="noStrike" dirty="0">
                          <a:solidFill>
                            <a:schemeClr val="tx1"/>
                          </a:solidFill>
                          <a:latin typeface="Oswald"/>
                          <a:ea typeface="Oswald"/>
                          <a:cs typeface="Oswald"/>
                          <a:sym typeface="Oswald"/>
                        </a:rPr>
                        <a:t>Дети лиц, принимающих (принимавших) участие в специальной военной операции на территориях</a:t>
                      </a:r>
                      <a:r>
                        <a:rPr lang="ru" sz="900" strike="noStrike" baseline="0" dirty="0">
                          <a:solidFill>
                            <a:schemeClr val="tx1"/>
                          </a:solidFill>
                          <a:latin typeface="Oswald"/>
                          <a:ea typeface="Oswald"/>
                          <a:cs typeface="Oswald"/>
                          <a:sym typeface="Oswald"/>
                        </a:rPr>
                        <a:t> </a:t>
                      </a:r>
                      <a:r>
                        <a:rPr lang="ru" sz="900" strike="noStrike" dirty="0">
                          <a:solidFill>
                            <a:schemeClr val="tx1"/>
                          </a:solidFill>
                          <a:latin typeface="Oswald"/>
                          <a:ea typeface="Oswald"/>
                          <a:cs typeface="Oswald"/>
                          <a:sym typeface="Oswald"/>
                        </a:rPr>
                        <a:t>Украины, Донецкой Народной Республики и Луганской Народной Республики,</a:t>
                      </a:r>
                      <a:r>
                        <a:rPr lang="ru-RU" sz="900" strike="noStrike" dirty="0">
                          <a:solidFill>
                            <a:schemeClr val="tx1"/>
                          </a:solidFill>
                          <a:latin typeface="Oswald"/>
                          <a:ea typeface="Oswald"/>
                          <a:cs typeface="Oswald"/>
                          <a:sym typeface="Oswald"/>
                        </a:rPr>
                        <a:t> Запорожской области и Херсонской области </a:t>
                      </a:r>
                      <a:r>
                        <a:rPr lang="ru" sz="900" strike="noStrike" dirty="0">
                          <a:solidFill>
                            <a:schemeClr val="tx1"/>
                          </a:solidFill>
                          <a:latin typeface="Oswald"/>
                          <a:ea typeface="Oswald"/>
                          <a:cs typeface="Oswald"/>
                          <a:sym typeface="Oswald"/>
                        </a:rPr>
                        <a:t> обучающиеся по очной форме за счет средств областного бюджета или бюджетов муниципальных образований,</a:t>
                      </a:r>
                      <a:r>
                        <a:rPr lang="ru" sz="900" strike="noStrike" baseline="0" dirty="0">
                          <a:solidFill>
                            <a:schemeClr val="tx1"/>
                          </a:solidFill>
                          <a:latin typeface="Oswald"/>
                          <a:ea typeface="Oswald"/>
                          <a:cs typeface="Oswald"/>
                          <a:sym typeface="Oswald"/>
                        </a:rPr>
                        <a:t> расположенных на территории Свердловской области, 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endParaRPr sz="900" b="1" strike="noStrike"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900" strike="noStrike"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900" strike="noStrike" dirty="0">
                          <a:solidFill>
                            <a:schemeClr val="tx1"/>
                          </a:solidFill>
                          <a:latin typeface="Oswald"/>
                          <a:ea typeface="Oswald"/>
                          <a:cs typeface="Oswald"/>
                          <a:sym typeface="Oswald"/>
                        </a:rPr>
                        <a:t>Документ, подтверждающий статус гражданина </a:t>
                      </a:r>
                      <a:r>
                        <a:rPr lang="ru-RU" sz="900" strike="noStrike" baseline="0" dirty="0">
                          <a:solidFill>
                            <a:schemeClr val="tx1"/>
                          </a:solidFill>
                          <a:latin typeface="Oswald"/>
                          <a:ea typeface="Oswald"/>
                          <a:cs typeface="Oswald"/>
                          <a:sym typeface="Oswald"/>
                        </a:rPr>
                        <a:t>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покинувшего территории Украины, Донецкой Народной Республики, Луганской Народной Республики и прибывшего на территорию РФ в экстренном массовом порядке. </a:t>
                      </a:r>
                      <a:r>
                        <a:rPr lang="ru-RU" sz="900" strike="noStrike" kern="1200" dirty="0">
                          <a:solidFill>
                            <a:srgbClr val="000000"/>
                          </a:solidFill>
                          <a:latin typeface="Oswald"/>
                          <a:ea typeface="Oswald"/>
                          <a:cs typeface="Oswald"/>
                          <a:sym typeface="Oswald"/>
                        </a:rPr>
                        <a:t>Граждане</a:t>
                      </a:r>
                      <a:r>
                        <a:rPr lang="ru-RU" sz="900" strike="noStrike" kern="1200" baseline="0" dirty="0">
                          <a:solidFill>
                            <a:srgbClr val="000000"/>
                          </a:solidFill>
                          <a:latin typeface="Oswald"/>
                          <a:ea typeface="Oswald"/>
                          <a:cs typeface="Oswald"/>
                          <a:sym typeface="Oswald"/>
                        </a:rPr>
                        <a:t> или  р</a:t>
                      </a:r>
                      <a:r>
                        <a:rPr lang="ru-RU" sz="900" strike="noStrike" kern="1200" dirty="0">
                          <a:solidFill>
                            <a:srgbClr val="000000"/>
                          </a:solidFill>
                          <a:latin typeface="Oswald"/>
                          <a:ea typeface="Oswald"/>
                          <a:cs typeface="Oswald"/>
                          <a:sym typeface="Oswald"/>
                        </a:rPr>
                        <a:t>одители (законные представители) детей, прибывших с территории Украины (в том числе лица, признанные беженцами, являющиеся иностранными гражданами или лицами без гражданства), дополнительно предъявляют документ, подтверждающий родство заявителя (или законность представления прав ребенка), и документ, подтверждающий право заявителя на пребывание в Российской Федерации (миграционная карта, удостоверение беженца и др.)</a:t>
                      </a:r>
                    </a:p>
                    <a:p>
                      <a:pPr marL="179999" lvl="0" indent="-149225" algn="l" defTabSz="342900" rtl="0" eaLnBrk="1" latinLnBrk="0" hangingPunct="1">
                        <a:spcBef>
                          <a:spcPts val="0"/>
                        </a:spcBef>
                        <a:spcAft>
                          <a:spcPts val="0"/>
                        </a:spcAft>
                        <a:buSzPts val="1000"/>
                        <a:buFont typeface="Oswald"/>
                        <a:buChar char="●"/>
                      </a:pPr>
                      <a:r>
                        <a:rPr lang="ru-RU" sz="900" strike="noStrike" kern="1200" dirty="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900" strike="noStrike" kern="1200" dirty="0" smtClean="0">
                          <a:solidFill>
                            <a:srgbClr val="000000"/>
                          </a:solidFill>
                          <a:latin typeface="Oswald"/>
                          <a:ea typeface="Oswald"/>
                          <a:cs typeface="Oswald"/>
                          <a:sym typeface="Oswald"/>
                        </a:rPr>
                        <a:t>«Единый </a:t>
                      </a:r>
                      <a:r>
                        <a:rPr lang="ru-RU" sz="900" strike="noStrike" kern="1200" dirty="0">
                          <a:solidFill>
                            <a:srgbClr val="000000"/>
                          </a:solidFill>
                          <a:latin typeface="Oswald"/>
                          <a:ea typeface="Oswald"/>
                          <a:cs typeface="Oswald"/>
                          <a:sym typeface="Oswald"/>
                        </a:rPr>
                        <a:t>портал государственных и  муниципальных услуг(функций</a:t>
                      </a:r>
                      <a:r>
                        <a:rPr lang="ru-RU" sz="900" strike="noStrike" kern="1200" dirty="0" smtClean="0">
                          <a:solidFill>
                            <a:srgbClr val="000000"/>
                          </a:solidFill>
                          <a:latin typeface="Oswald"/>
                          <a:ea typeface="Oswald"/>
                          <a:cs typeface="Oswald"/>
                          <a:sym typeface="Oswald"/>
                        </a:rPr>
                        <a:t>)« </a:t>
                      </a:r>
                      <a:r>
                        <a:rPr lang="ru-RU" sz="900" strike="noStrike" kern="1200" dirty="0">
                          <a:solidFill>
                            <a:srgbClr val="000000"/>
                          </a:solidFill>
                          <a:latin typeface="Oswald"/>
                          <a:ea typeface="Oswald"/>
                          <a:cs typeface="Oswald"/>
                          <a:sym typeface="Oswald"/>
                        </a:rPr>
                        <a:t>(портал </a:t>
                      </a:r>
                      <a:r>
                        <a:rPr lang="ru-RU" sz="900" strike="noStrike" kern="1200" dirty="0" smtClean="0">
                          <a:solidFill>
                            <a:srgbClr val="000000"/>
                          </a:solidFill>
                          <a:latin typeface="Oswald"/>
                          <a:ea typeface="Oswald"/>
                          <a:cs typeface="Oswald"/>
                          <a:sym typeface="Oswald"/>
                        </a:rPr>
                        <a:t>«</a:t>
                      </a:r>
                      <a:r>
                        <a:rPr lang="ru-RU" sz="900" strike="noStrike" kern="1200" dirty="0" err="1" smtClean="0">
                          <a:solidFill>
                            <a:srgbClr val="000000"/>
                          </a:solidFill>
                          <a:latin typeface="Oswald"/>
                          <a:ea typeface="Oswald"/>
                          <a:cs typeface="Oswald"/>
                          <a:sym typeface="Oswald"/>
                        </a:rPr>
                        <a:t>Госуслуги</a:t>
                      </a:r>
                      <a:r>
                        <a:rPr lang="ru-RU" sz="900" strike="noStrike" kern="1200" dirty="0" smtClean="0">
                          <a:solidFill>
                            <a:srgbClr val="000000"/>
                          </a:solidFill>
                          <a:latin typeface="Oswald"/>
                          <a:ea typeface="Oswald"/>
                          <a:cs typeface="Oswald"/>
                          <a:sym typeface="Oswald"/>
                        </a:rPr>
                        <a:t>«), </a:t>
                      </a:r>
                      <a:r>
                        <a:rPr lang="ru-RU" sz="900" strike="noStrike" kern="1200" dirty="0">
                          <a:solidFill>
                            <a:srgbClr val="000000"/>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900" strike="noStrike" kern="1200" dirty="0" smtClean="0">
                          <a:solidFill>
                            <a:srgbClr val="000000"/>
                          </a:solidFill>
                          <a:latin typeface="Oswald"/>
                          <a:ea typeface="Oswald"/>
                          <a:cs typeface="Oswald"/>
                          <a:sym typeface="Oswald"/>
                        </a:rPr>
                        <a:t>«О </a:t>
                      </a:r>
                      <a:r>
                        <a:rPr lang="ru-RU" sz="900" strike="noStrike" kern="1200" dirty="0">
                          <a:solidFill>
                            <a:srgbClr val="000000"/>
                          </a:solidFill>
                          <a:latin typeface="Oswald"/>
                          <a:ea typeface="Oswald"/>
                          <a:cs typeface="Oswald"/>
                          <a:sym typeface="Oswald"/>
                        </a:rPr>
                        <a:t>документах –основаниях предоставления МСЗ в сфере </a:t>
                      </a:r>
                      <a:r>
                        <a:rPr lang="ru-RU" sz="900" strike="noStrike" kern="1200" dirty="0" smtClean="0">
                          <a:solidFill>
                            <a:srgbClr val="000000"/>
                          </a:solidFill>
                          <a:latin typeface="Oswald"/>
                          <a:ea typeface="Oswald"/>
                          <a:cs typeface="Oswald"/>
                          <a:sym typeface="Oswald"/>
                        </a:rPr>
                        <a:t>образования«)</a:t>
                      </a:r>
                      <a:endParaRPr lang="ru-RU" sz="900" strike="noStrike"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5"/>
                  </a:ext>
                </a:extLst>
              </a:tr>
            </a:tbl>
          </a:graphicData>
        </a:graphic>
      </p:graphicFrame>
      <p:sp>
        <p:nvSpPr>
          <p:cNvPr id="6" name="Google Shape;254;p37"/>
          <p:cNvSpPr txBox="1">
            <a:spLocks/>
          </p:cNvSpPr>
          <p:nvPr/>
        </p:nvSpPr>
        <p:spPr>
          <a:xfrm>
            <a:off x="2674050" y="225779"/>
            <a:ext cx="5760000" cy="5080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 typeface="Oswald" panose="020B0604020202020204" charset="-52"/>
              <a:buNone/>
            </a:pPr>
            <a:r>
              <a:rPr lang="ru-RU" sz="1300" dirty="0" smtClean="0">
                <a:solidFill>
                  <a:srgbClr val="000000"/>
                </a:solidFill>
                <a:latin typeface="Oswald" panose="020B0604020202020204" charset="-52"/>
                <a:ea typeface="Oswald"/>
                <a:cs typeface="Oswald"/>
                <a:sym typeface="Oswald"/>
              </a:rPr>
              <a:t>ДЕНЕЖНАЯ КОМПЕНСАЦИЯ НА ПРИОБРЕТЕНИЕ КОМПЛЕКТА ОДЕЖДЫ, ОБУВИ, МЯГКОГО ИНВЕНТАРЯ</a:t>
            </a:r>
            <a:endParaRPr lang="ru-RU" sz="2600" dirty="0">
              <a:solidFill>
                <a:srgbClr val="000000"/>
              </a:solidFill>
              <a:latin typeface="Oswald" panose="020B0604020202020204" charset="-52"/>
              <a:ea typeface="Oswald"/>
              <a:cs typeface="Oswald"/>
              <a:sym typeface="Oswald"/>
            </a:endParaRPr>
          </a:p>
        </p:txBody>
      </p:sp>
      <p:sp>
        <p:nvSpPr>
          <p:cNvPr id="7" name="Google Shape;256;p37"/>
          <p:cNvSpPr txBox="1"/>
          <p:nvPr/>
        </p:nvSpPr>
        <p:spPr>
          <a:xfrm>
            <a:off x="747150" y="225780"/>
            <a:ext cx="1926900" cy="5080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0587</a:t>
            </a:r>
            <a:endParaRPr sz="1500" b="1" dirty="0">
              <a:latin typeface="Oswald" panose="020B0604020202020204" charset="-52"/>
              <a:ea typeface="Oswald"/>
              <a:cs typeface="Oswald"/>
              <a:sym typeface="Oswald"/>
            </a:endParaRPr>
          </a:p>
        </p:txBody>
      </p:sp>
    </p:spTree>
    <p:extLst>
      <p:ext uri="{BB962C8B-B14F-4D97-AF65-F5344CB8AC3E}">
        <p14:creationId xmlns:p14="http://schemas.microsoft.com/office/powerpoint/2010/main" val="2294403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4" name="Google Shape;114;p17"/>
          <p:cNvSpPr/>
          <p:nvPr/>
        </p:nvSpPr>
        <p:spPr>
          <a:xfrm>
            <a:off x="380550" y="891662"/>
            <a:ext cx="8053500" cy="4107057"/>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sz="1200" b="1" dirty="0">
                <a:solidFill>
                  <a:schemeClr val="tx1"/>
                </a:solidFill>
                <a:latin typeface="Oswald"/>
                <a:ea typeface="Oswald"/>
                <a:cs typeface="Oswald"/>
                <a:sym typeface="Oswald"/>
              </a:rPr>
              <a:t>Нормативные </a:t>
            </a:r>
            <a:r>
              <a:rPr lang="ru" sz="1200" b="1" dirty="0" smtClean="0">
                <a:solidFill>
                  <a:schemeClr val="tx1"/>
                </a:solidFill>
                <a:latin typeface="Oswald"/>
                <a:ea typeface="Oswald"/>
                <a:cs typeface="Oswald"/>
                <a:sym typeface="Oswald"/>
              </a:rPr>
              <a:t>основания</a:t>
            </a:r>
            <a:endParaRPr lang="en-US" sz="1200" b="1" dirty="0" smtClean="0">
              <a:solidFill>
                <a:schemeClr val="tx1"/>
              </a:solidFill>
              <a:latin typeface="Oswald"/>
              <a:ea typeface="Oswald"/>
              <a:cs typeface="Oswald"/>
              <a:sym typeface="Oswald"/>
            </a:endParaRPr>
          </a:p>
          <a:p>
            <a:pPr marL="0" marR="0" lvl="0" indent="0" algn="ctr" rtl="0">
              <a:spcBef>
                <a:spcPts val="0"/>
              </a:spcBef>
              <a:spcAft>
                <a:spcPts val="0"/>
              </a:spcAft>
              <a:buNone/>
            </a:pPr>
            <a:endParaRPr sz="500" b="1" dirty="0">
              <a:solidFill>
                <a:schemeClr val="tx1"/>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sz="1200" dirty="0" smtClean="0">
                <a:solidFill>
                  <a:schemeClr val="tx1"/>
                </a:solidFill>
                <a:latin typeface="Oswald"/>
                <a:ea typeface="Oswald"/>
                <a:cs typeface="Oswald"/>
                <a:sym typeface="Oswald"/>
              </a:rPr>
              <a:t>Постановление </a:t>
            </a:r>
            <a:r>
              <a:rPr lang="ru" sz="1200" dirty="0">
                <a:solidFill>
                  <a:schemeClr val="tx1"/>
                </a:solidFill>
                <a:latin typeface="Oswald"/>
                <a:ea typeface="Oswald"/>
                <a:cs typeface="Oswald"/>
                <a:sym typeface="Oswald"/>
              </a:rPr>
              <a:t>Правительства Свердловской области от 18.05.2017 № 346-ПП </a:t>
            </a:r>
            <a:r>
              <a:rPr lang="ru" sz="1200" dirty="0" smtClean="0">
                <a:solidFill>
                  <a:schemeClr val="tx1"/>
                </a:solidFill>
                <a:latin typeface="Oswald"/>
                <a:ea typeface="Oswald"/>
                <a:cs typeface="Oswald"/>
                <a:sym typeface="Oswald"/>
              </a:rPr>
              <a:t>«Об </a:t>
            </a:r>
            <a:r>
              <a:rPr lang="ru" sz="1200" dirty="0">
                <a:solidFill>
                  <a:schemeClr val="tx1"/>
                </a:solidFill>
                <a:latin typeface="Oswald"/>
                <a:ea typeface="Oswald"/>
                <a:cs typeface="Oswald"/>
                <a:sym typeface="Oswald"/>
              </a:rPr>
              <a:t>утверждении Положения о размере и порядке выплаты пособия на приобретение учебной литературы и письменных принадлежностей детям-сиротам и детям, оставшимся без попечения родителей, лицам из числа детей-сирот и детей, оставшихся без попечения родителей, лицам, потерявшим в период обучения обоих родителей или единственного родителя, обучающимся по очной форме обучения по основным профессиональным образовательным программам за счет средств областного бюджета или местных бюджетов муниципальных образований, расположенных на территории Свердловской </a:t>
            </a:r>
            <a:r>
              <a:rPr lang="ru" sz="1200" dirty="0" smtClean="0">
                <a:solidFill>
                  <a:schemeClr val="tx1"/>
                </a:solidFill>
                <a:latin typeface="Oswald"/>
                <a:ea typeface="Oswald"/>
                <a:cs typeface="Oswald"/>
                <a:sym typeface="Oswald"/>
              </a:rPr>
              <a:t>области»</a:t>
            </a:r>
          </a:p>
          <a:p>
            <a:pPr marL="460800" lvl="0" indent="-312950" algn="just">
              <a:buClr>
                <a:schemeClr val="dk2"/>
              </a:buClr>
              <a:buSzPts val="1300"/>
              <a:buFont typeface="Oswald"/>
              <a:buChar char="●"/>
            </a:pPr>
            <a:r>
              <a:rPr lang="ru-RU" sz="1200" dirty="0">
                <a:solidFill>
                  <a:srgbClr val="7030A0"/>
                </a:solidFill>
                <a:latin typeface="Oswald"/>
                <a:ea typeface="Oswald"/>
                <a:cs typeface="Oswald"/>
                <a:sym typeface="Oswald"/>
              </a:rPr>
              <a:t>Постановление Правительства Свердловской области от 14 декабря 2023 года N 937-ПП </a:t>
            </a:r>
            <a:r>
              <a:rPr lang="ru-RU" sz="1200" dirty="0" smtClean="0">
                <a:solidFill>
                  <a:srgbClr val="7030A0"/>
                </a:solidFill>
                <a:latin typeface="Oswald"/>
                <a:ea typeface="Oswald"/>
                <a:cs typeface="Oswald"/>
                <a:sym typeface="Oswald"/>
              </a:rPr>
              <a:t>«О </a:t>
            </a:r>
            <a:r>
              <a:rPr lang="ru-RU" sz="1200" dirty="0">
                <a:solidFill>
                  <a:srgbClr val="7030A0"/>
                </a:solidFill>
                <a:latin typeface="Oswald"/>
                <a:ea typeface="Oswald"/>
                <a:cs typeface="Oswald"/>
                <a:sym typeface="Oswald"/>
              </a:rPr>
              <a:t>внесении изменений в Постановление Правительства Свердловской области от 18.05.2017 N 346-ПП </a:t>
            </a:r>
            <a:r>
              <a:rPr lang="ru-RU" sz="1200" dirty="0" smtClean="0">
                <a:solidFill>
                  <a:srgbClr val="7030A0"/>
                </a:solidFill>
                <a:latin typeface="Oswald"/>
                <a:ea typeface="Oswald"/>
                <a:cs typeface="Oswald"/>
                <a:sym typeface="Oswald"/>
              </a:rPr>
              <a:t>«Об </a:t>
            </a:r>
            <a:r>
              <a:rPr lang="ru-RU" sz="1200" dirty="0">
                <a:solidFill>
                  <a:srgbClr val="7030A0"/>
                </a:solidFill>
                <a:latin typeface="Oswald"/>
                <a:ea typeface="Oswald"/>
                <a:cs typeface="Oswald"/>
                <a:sym typeface="Oswald"/>
              </a:rPr>
              <a:t>утверждении Положения о размере и порядке выплаты пособия на приобретение учебной литературы и письменных принадлежностей детям-сиротам и детям, оставшимся без попечения родителей, лицам из числа детей-сирот и детей, оставшихся без попечения родителей, лицам, потерявшим в период обучения обоих родителей или единственного родителя, обучающимся по очной форме обучения по основным профессиональным образовательным программам за счет средств областного бюджета или местных бюджетов муниципальных образований, расположенных на территории Свердловской </a:t>
            </a:r>
            <a:r>
              <a:rPr lang="ru-RU" sz="1200" dirty="0" smtClean="0">
                <a:solidFill>
                  <a:srgbClr val="7030A0"/>
                </a:solidFill>
                <a:latin typeface="Oswald"/>
                <a:ea typeface="Oswald"/>
                <a:cs typeface="Oswald"/>
                <a:sym typeface="Oswald"/>
              </a:rPr>
              <a:t>области</a:t>
            </a:r>
            <a:r>
              <a:rPr lang="ru-RU" sz="1200" dirty="0" smtClean="0">
                <a:solidFill>
                  <a:srgbClr val="7030A0"/>
                </a:solidFill>
                <a:latin typeface="Oswald"/>
                <a:ea typeface="Oswald"/>
                <a:cs typeface="Oswald"/>
                <a:sym typeface="Oswald"/>
              </a:rPr>
              <a:t>»</a:t>
            </a:r>
            <a:endParaRPr lang="en-US" sz="1200" dirty="0" smtClean="0">
              <a:solidFill>
                <a:srgbClr val="7030A0"/>
              </a:solidFill>
              <a:latin typeface="Oswald"/>
              <a:ea typeface="Oswald"/>
              <a:cs typeface="Oswald"/>
              <a:sym typeface="Oswald"/>
            </a:endParaRPr>
          </a:p>
          <a:p>
            <a:pPr marL="460800" lvl="0" indent="-312950" algn="just">
              <a:buClr>
                <a:schemeClr val="dk2"/>
              </a:buClr>
              <a:buSzPts val="1300"/>
              <a:buFont typeface="Oswald"/>
              <a:buChar char="●"/>
            </a:pPr>
            <a:endParaRPr sz="500" dirty="0">
              <a:solidFill>
                <a:srgbClr val="7030A0"/>
              </a:solidFill>
              <a:latin typeface="Oswald"/>
              <a:ea typeface="Oswald"/>
              <a:cs typeface="Oswald"/>
              <a:sym typeface="Oswald"/>
            </a:endParaRPr>
          </a:p>
          <a:p>
            <a:pPr marL="0" lvl="0" indent="0" algn="ctr" rtl="0">
              <a:spcBef>
                <a:spcPts val="0"/>
              </a:spcBef>
              <a:spcAft>
                <a:spcPts val="0"/>
              </a:spcAft>
              <a:buNone/>
            </a:pPr>
            <a:r>
              <a:rPr lang="ru" sz="1200" b="1" dirty="0" smtClean="0">
                <a:solidFill>
                  <a:schemeClr val="tx1"/>
                </a:solidFill>
                <a:latin typeface="Oswald"/>
                <a:ea typeface="Oswald"/>
                <a:cs typeface="Oswald"/>
                <a:sym typeface="Oswald"/>
              </a:rPr>
              <a:t>Форма </a:t>
            </a:r>
            <a:r>
              <a:rPr lang="ru" sz="1200" b="1" dirty="0">
                <a:solidFill>
                  <a:schemeClr val="tx1"/>
                </a:solidFill>
                <a:latin typeface="Oswald"/>
                <a:ea typeface="Oswald"/>
                <a:cs typeface="Oswald"/>
                <a:sym typeface="Oswald"/>
              </a:rPr>
              <a:t>предоставления - денежная</a:t>
            </a:r>
            <a:endParaRPr sz="1200" b="1" dirty="0">
              <a:solidFill>
                <a:schemeClr val="tx1"/>
              </a:solidFill>
              <a:latin typeface="Oswald"/>
              <a:ea typeface="Oswald"/>
              <a:cs typeface="Oswald"/>
              <a:sym typeface="Oswald"/>
            </a:endParaRPr>
          </a:p>
          <a:p>
            <a:pPr marL="0" lvl="0" indent="0" algn="ctr" rtl="0">
              <a:spcBef>
                <a:spcPts val="0"/>
              </a:spcBef>
              <a:spcAft>
                <a:spcPts val="0"/>
              </a:spcAft>
              <a:buNone/>
            </a:pPr>
            <a:endParaRPr sz="500" b="1" dirty="0" smtClean="0">
              <a:solidFill>
                <a:schemeClr val="tx1"/>
              </a:solidFill>
              <a:latin typeface="Oswald"/>
              <a:ea typeface="Oswald"/>
              <a:cs typeface="Oswald"/>
              <a:sym typeface="Oswald"/>
            </a:endParaRPr>
          </a:p>
          <a:p>
            <a:pPr marL="460800" marR="0" lvl="0" indent="-312950" algn="l"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Размер </a:t>
            </a:r>
            <a:r>
              <a:rPr lang="ru" sz="1200" dirty="0">
                <a:solidFill>
                  <a:schemeClr val="tx1"/>
                </a:solidFill>
                <a:latin typeface="Oswald"/>
                <a:ea typeface="Oswald"/>
                <a:cs typeface="Oswald"/>
                <a:sym typeface="Oswald"/>
              </a:rPr>
              <a:t>выплаты: трехмесячная государственная социальная стипендия без учета районного </a:t>
            </a:r>
            <a:r>
              <a:rPr lang="ru" sz="1200" dirty="0">
                <a:solidFill>
                  <a:schemeClr val="tx1"/>
                </a:solidFill>
                <a:latin typeface="Oswald"/>
                <a:ea typeface="Oswald"/>
                <a:cs typeface="Oswald"/>
                <a:sym typeface="Oswald"/>
              </a:rPr>
              <a:t>коэффициента</a:t>
            </a:r>
            <a:endParaRPr lang="en-US" sz="1200" dirty="0">
              <a:solidFill>
                <a:schemeClr val="tx1"/>
              </a:solidFill>
              <a:latin typeface="Oswald"/>
              <a:ea typeface="Oswald"/>
              <a:cs typeface="Oswald"/>
              <a:sym typeface="Oswald"/>
            </a:endParaRPr>
          </a:p>
          <a:p>
            <a:pPr marL="460800" marR="0" lvl="0" indent="-312950" algn="l" rtl="0">
              <a:spcBef>
                <a:spcPts val="0"/>
              </a:spcBef>
              <a:spcAft>
                <a:spcPts val="0"/>
              </a:spcAft>
              <a:buClr>
                <a:schemeClr val="dk2"/>
              </a:buClr>
              <a:buSzPts val="1300"/>
              <a:buFont typeface="Oswald"/>
              <a:buChar char="●"/>
            </a:pPr>
            <a:endParaRPr sz="500" b="1" dirty="0">
              <a:solidFill>
                <a:schemeClr val="tx1"/>
              </a:solidFill>
              <a:highlight>
                <a:schemeClr val="lt2"/>
              </a:highlight>
              <a:latin typeface="Oswald"/>
              <a:ea typeface="Oswald"/>
              <a:cs typeface="Oswald"/>
              <a:sym typeface="Oswald"/>
            </a:endParaRPr>
          </a:p>
          <a:p>
            <a:pPr algn="ctr"/>
            <a:r>
              <a:rPr lang="ru" sz="1200" b="1" dirty="0">
                <a:solidFill>
                  <a:schemeClr val="tx1"/>
                </a:solidFill>
                <a:latin typeface="Oswald"/>
                <a:ea typeface="Oswald"/>
                <a:cs typeface="Oswald"/>
                <a:sym typeface="Oswald"/>
              </a:rPr>
              <a:t>Периодичность выплаты</a:t>
            </a:r>
            <a:endParaRPr lang="en-US" sz="1200" b="1" dirty="0">
              <a:solidFill>
                <a:schemeClr val="tx1"/>
              </a:solidFill>
              <a:latin typeface="Oswald"/>
              <a:ea typeface="Oswald"/>
              <a:cs typeface="Oswald"/>
              <a:sym typeface="Oswald"/>
            </a:endParaRPr>
          </a:p>
          <a:p>
            <a:pPr marL="0" lvl="0" indent="0" algn="ctr" rtl="0">
              <a:spcBef>
                <a:spcPts val="0"/>
              </a:spcBef>
              <a:spcAft>
                <a:spcPts val="0"/>
              </a:spcAft>
              <a:buNone/>
            </a:pPr>
            <a:endParaRPr sz="500" b="1" dirty="0">
              <a:solidFill>
                <a:schemeClr val="tx1"/>
              </a:solidFill>
              <a:highlight>
                <a:schemeClr val="lt2"/>
              </a:highlight>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Ежегодно</a:t>
            </a:r>
            <a:endParaRPr sz="1200" dirty="0">
              <a:solidFill>
                <a:schemeClr val="tx1"/>
              </a:solidFill>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Не позднее 30 дней с начала учебного года </a:t>
            </a:r>
            <a:endParaRPr sz="1200" dirty="0">
              <a:solidFill>
                <a:schemeClr val="tx1"/>
              </a:solidFill>
              <a:latin typeface="Oswald"/>
              <a:ea typeface="Oswald"/>
              <a:cs typeface="Oswald"/>
              <a:sym typeface="Oswald"/>
            </a:endParaRPr>
          </a:p>
        </p:txBody>
      </p:sp>
      <p:sp>
        <p:nvSpPr>
          <p:cNvPr id="5" name="Google Shape;227;p33"/>
          <p:cNvSpPr txBox="1"/>
          <p:nvPr/>
        </p:nvSpPr>
        <p:spPr>
          <a:xfrm>
            <a:off x="747150" y="183963"/>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rgbClr val="7030A0"/>
                </a:solidFill>
                <a:latin typeface="Oswald" panose="00000500000000000000" pitchFamily="2" charset="-52"/>
                <a:ea typeface="Oswald"/>
                <a:cs typeface="Oswald"/>
                <a:sym typeface="Oswald"/>
              </a:rPr>
              <a:t>КОД МЕРЫ </a:t>
            </a:r>
            <a:r>
              <a:rPr lang="en-US" sz="1500" b="1" dirty="0" smtClean="0">
                <a:solidFill>
                  <a:srgbClr val="7030A0"/>
                </a:solidFill>
                <a:latin typeface="Oswald" panose="00000500000000000000" pitchFamily="2" charset="-52"/>
                <a:ea typeface="Oswald"/>
                <a:cs typeface="Oswald"/>
                <a:sym typeface="Oswald"/>
              </a:rPr>
              <a:t>4459</a:t>
            </a:r>
            <a:endParaRPr sz="1500" b="1" dirty="0">
              <a:solidFill>
                <a:srgbClr val="7030A0"/>
              </a:solidFill>
              <a:latin typeface="Oswald" panose="00000500000000000000" pitchFamily="2" charset="-52"/>
              <a:ea typeface="Oswald"/>
              <a:cs typeface="Oswald"/>
              <a:sym typeface="Oswald"/>
            </a:endParaRPr>
          </a:p>
        </p:txBody>
      </p:sp>
      <p:sp>
        <p:nvSpPr>
          <p:cNvPr id="6" name="Google Shape;249;p36"/>
          <p:cNvSpPr txBox="1">
            <a:spLocks/>
          </p:cNvSpPr>
          <p:nvPr/>
        </p:nvSpPr>
        <p:spPr>
          <a:xfrm>
            <a:off x="2674050" y="183963"/>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dirty="0">
                <a:solidFill>
                  <a:srgbClr val="7030A0"/>
                </a:solidFill>
                <a:latin typeface="Oswald" panose="00000500000000000000" pitchFamily="2" charset="-52"/>
                <a:ea typeface="Oswald"/>
                <a:cs typeface="Oswald"/>
                <a:sym typeface="Oswald"/>
              </a:rPr>
              <a:t>Ежегодное пособие на приобретение учебной литературы и письменных принадлежностей</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graphicFrame>
        <p:nvGraphicFramePr>
          <p:cNvPr id="122" name="Google Shape;122;p18"/>
          <p:cNvGraphicFramePr/>
          <p:nvPr>
            <p:extLst>
              <p:ext uri="{D42A27DB-BD31-4B8C-83A1-F6EECF244321}">
                <p14:modId xmlns:p14="http://schemas.microsoft.com/office/powerpoint/2010/main" val="3601792301"/>
              </p:ext>
            </p:extLst>
          </p:nvPr>
        </p:nvGraphicFramePr>
        <p:xfrm>
          <a:off x="337080" y="891663"/>
          <a:ext cx="8494225" cy="4046327"/>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000" b="1" dirty="0">
                          <a:latin typeface="Oswald"/>
                          <a:ea typeface="Oswald"/>
                          <a:cs typeface="Oswald"/>
                          <a:sym typeface="Oswald"/>
                        </a:rPr>
                        <a:t>Категория получателей (в соответствии с НПА Свердловской области)</a:t>
                      </a:r>
                      <a:endParaRPr sz="10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000" b="1" dirty="0">
                          <a:latin typeface="Oswald"/>
                          <a:ea typeface="Oswald"/>
                          <a:cs typeface="Oswald"/>
                          <a:sym typeface="Oswald"/>
                        </a:rPr>
                        <a:t>Порядок получения</a:t>
                      </a:r>
                      <a:endParaRPr sz="10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579290">
                <a:tc>
                  <a:txBody>
                    <a:bodyPr/>
                    <a:lstStyle/>
                    <a:p>
                      <a:pPr marL="179999" lvl="0" indent="-162599" algn="l" rtl="0">
                        <a:spcBef>
                          <a:spcPts val="0"/>
                        </a:spcBef>
                        <a:spcAft>
                          <a:spcPts val="0"/>
                        </a:spcAft>
                        <a:buClr>
                          <a:schemeClr val="dk2"/>
                        </a:buClr>
                        <a:buSzPts val="1200"/>
                        <a:buFont typeface="Oswald"/>
                        <a:buChar char="●"/>
                      </a:pPr>
                      <a:r>
                        <a:rPr lang="ru" sz="900" b="0" dirty="0">
                          <a:solidFill>
                            <a:schemeClr val="tx1"/>
                          </a:solidFill>
                          <a:latin typeface="Oswald"/>
                          <a:ea typeface="Oswald"/>
                          <a:cs typeface="Oswald"/>
                          <a:sym typeface="Oswald"/>
                        </a:rPr>
                        <a:t>Лица в возрасте от 18 лет до 23 лет, у которых в период их обучения по основным профессиональным</a:t>
                      </a:r>
                      <a:r>
                        <a:rPr lang="ru" sz="900" b="0" baseline="0" dirty="0">
                          <a:solidFill>
                            <a:schemeClr val="tx1"/>
                          </a:solidFill>
                          <a:latin typeface="Oswald"/>
                          <a:ea typeface="Oswald"/>
                          <a:cs typeface="Oswald"/>
                          <a:sym typeface="Oswald"/>
                        </a:rPr>
                        <a:t> образовательным программам и (или)</a:t>
                      </a:r>
                      <a:r>
                        <a:rPr lang="ru" sz="900" b="0" dirty="0">
                          <a:solidFill>
                            <a:schemeClr val="tx1"/>
                          </a:solidFill>
                          <a:latin typeface="Oswald"/>
                          <a:ea typeface="Oswald"/>
                          <a:cs typeface="Oswald"/>
                          <a:sym typeface="Oswald"/>
                        </a:rPr>
                        <a:t>  по программам</a:t>
                      </a:r>
                      <a:r>
                        <a:rPr lang="ru" sz="900" b="0" baseline="0" dirty="0">
                          <a:solidFill>
                            <a:schemeClr val="tx1"/>
                          </a:solidFill>
                          <a:latin typeface="Oswald"/>
                          <a:ea typeface="Oswald"/>
                          <a:cs typeface="Oswald"/>
                          <a:sym typeface="Oswald"/>
                        </a:rPr>
                        <a:t> профессиональной подготовки по профессиям  рабочих, должностям служащих умерли оба родителя или единственный родитель</a:t>
                      </a:r>
                      <a:endParaRPr sz="900" b="0" dirty="0">
                        <a:solidFill>
                          <a:schemeClr val="tx1"/>
                        </a:solidFill>
                        <a:latin typeface="Oswald"/>
                        <a:ea typeface="Oswald"/>
                        <a:cs typeface="Oswald"/>
                        <a:sym typeface="Oswald"/>
                      </a:endParaRPr>
                    </a:p>
                  </a:txBody>
                  <a:tcPr marL="91425" marR="91425" marT="91425" marB="91425"/>
                </a:tc>
                <a:tc>
                  <a:txBody>
                    <a:bodyPr/>
                    <a:lstStyle/>
                    <a:p>
                      <a:pPr marL="179999" lvl="0" indent="-162599" algn="l" rtl="0">
                        <a:spcBef>
                          <a:spcPts val="0"/>
                        </a:spcBef>
                        <a:spcAft>
                          <a:spcPts val="0"/>
                        </a:spcAft>
                        <a:buSzPts val="1200"/>
                        <a:buFont typeface="Oswald"/>
                        <a:buChar char="●"/>
                      </a:pPr>
                      <a:r>
                        <a:rPr lang="ru" sz="900" b="0" dirty="0">
                          <a:latin typeface="Oswald"/>
                          <a:ea typeface="Oswald"/>
                          <a:cs typeface="Oswald"/>
                          <a:sym typeface="Oswald"/>
                        </a:rPr>
                        <a:t>Подача заявления руководителю образовательной организации</a:t>
                      </a:r>
                      <a:endParaRPr sz="900" b="0" dirty="0">
                        <a:solidFill>
                          <a:srgbClr val="FF0000"/>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900" b="0" dirty="0">
                          <a:latin typeface="Oswald"/>
                          <a:ea typeface="Oswald"/>
                          <a:cs typeface="Oswald"/>
                          <a:sym typeface="Oswald"/>
                        </a:rPr>
                        <a:t>Свидетельство о смерти обоих родителей или единственного родителя</a:t>
                      </a:r>
                      <a:endParaRPr sz="900" b="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0">
                <a:tc>
                  <a:txBody>
                    <a:bodyPr/>
                    <a:lstStyle/>
                    <a:p>
                      <a:pPr marL="179999" lvl="0" indent="-162599" algn="l" rtl="0">
                        <a:spcBef>
                          <a:spcPts val="0"/>
                        </a:spcBef>
                        <a:spcAft>
                          <a:spcPts val="0"/>
                        </a:spcAft>
                        <a:buSzPts val="1200"/>
                        <a:buFont typeface="Oswald"/>
                        <a:buChar char="●"/>
                      </a:pPr>
                      <a:r>
                        <a:rPr lang="ru" sz="900" b="0" kern="1200" dirty="0">
                          <a:solidFill>
                            <a:schemeClr val="tx1"/>
                          </a:solidFill>
                          <a:latin typeface="Oswald"/>
                          <a:ea typeface="Oswald"/>
                          <a:cs typeface="Oswald"/>
                          <a:sym typeface="Oswald"/>
                        </a:rPr>
                        <a:t>Дети-сироты</a:t>
                      </a:r>
                      <a:endParaRPr sz="900" b="0" kern="1200" dirty="0">
                        <a:solidFill>
                          <a:schemeClr val="tx1"/>
                        </a:solidFill>
                        <a:latin typeface="Oswald"/>
                        <a:ea typeface="Oswald"/>
                        <a:cs typeface="Oswald"/>
                        <a:sym typeface="Oswald"/>
                      </a:endParaRPr>
                    </a:p>
                  </a:txBody>
                  <a:tcPr marL="91425" marR="91425" marT="91425" marB="91425"/>
                </a:tc>
                <a:tc rowSpan="3">
                  <a:txBody>
                    <a:bodyPr/>
                    <a:lstStyle/>
                    <a:p>
                      <a:pPr marL="179999" lvl="0" indent="-162599" algn="l" rtl="0">
                        <a:spcBef>
                          <a:spcPts val="0"/>
                        </a:spcBef>
                        <a:spcAft>
                          <a:spcPts val="0"/>
                        </a:spcAft>
                        <a:buSzPts val="1200"/>
                        <a:buFont typeface="Oswald"/>
                        <a:buChar char="●"/>
                      </a:pPr>
                      <a:r>
                        <a:rPr lang="ru-RU" sz="900" b="0" dirty="0" smtClean="0">
                          <a:latin typeface="Oswald"/>
                          <a:ea typeface="Oswald"/>
                          <a:cs typeface="Oswald"/>
                          <a:sym typeface="Oswald"/>
                        </a:rPr>
                        <a:t>Подача заявления руководителю образовательной организации</a:t>
                      </a:r>
                    </a:p>
                    <a:p>
                      <a:pPr marL="179999" lvl="0" indent="-162599" algn="l" rtl="0">
                        <a:spcBef>
                          <a:spcPts val="0"/>
                        </a:spcBef>
                        <a:spcAft>
                          <a:spcPts val="0"/>
                        </a:spcAft>
                        <a:buSzPts val="1200"/>
                        <a:buFont typeface="Oswald"/>
                        <a:buChar char="●"/>
                      </a:pPr>
                      <a:r>
                        <a:rPr lang="ru-RU" sz="900" b="0" dirty="0" smtClean="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p>
                    <a:p>
                      <a:pPr marL="17400" lvl="0" indent="0" algn="l" rtl="0">
                        <a:spcBef>
                          <a:spcPts val="0"/>
                        </a:spcBef>
                        <a:spcAft>
                          <a:spcPts val="0"/>
                        </a:spcAft>
                        <a:buSzPts val="1200"/>
                        <a:buFont typeface="Oswald"/>
                        <a:buNone/>
                      </a:pPr>
                      <a:endParaRPr sz="900" b="0" dirty="0">
                        <a:latin typeface="Oswald"/>
                        <a:ea typeface="Oswald"/>
                        <a:cs typeface="Oswald"/>
                        <a:sym typeface="Oswald"/>
                      </a:endParaRPr>
                    </a:p>
                  </a:txBody>
                  <a:tcPr marL="91425" marR="91425" marT="91425" marB="91425"/>
                </a:tc>
                <a:extLst>
                  <a:ext uri="{0D108BD9-81ED-4DB2-BD59-A6C34878D82A}">
                    <a16:rowId xmlns:a16="http://schemas.microsoft.com/office/drawing/2014/main" val="930170757"/>
                  </a:ext>
                </a:extLst>
              </a:tr>
              <a:tr h="0">
                <a:tc>
                  <a:txBody>
                    <a:bodyPr/>
                    <a:lstStyle/>
                    <a:p>
                      <a:pPr marL="179999" lvl="0" indent="-162599" algn="l" rtl="0">
                        <a:spcBef>
                          <a:spcPts val="0"/>
                        </a:spcBef>
                        <a:spcAft>
                          <a:spcPts val="0"/>
                        </a:spcAft>
                        <a:buSzPts val="1200"/>
                        <a:buFont typeface="Oswald"/>
                        <a:buChar char="●"/>
                      </a:pPr>
                      <a:r>
                        <a:rPr lang="ru" sz="900" b="0" kern="1200" dirty="0">
                          <a:solidFill>
                            <a:schemeClr val="tx1"/>
                          </a:solidFill>
                          <a:latin typeface="Oswald"/>
                          <a:ea typeface="Oswald"/>
                          <a:cs typeface="Oswald"/>
                          <a:sym typeface="Oswald"/>
                        </a:rPr>
                        <a:t>Дети, оставшиеся без попечения родителей</a:t>
                      </a:r>
                      <a:endParaRPr sz="900" b="0" kern="1200" dirty="0">
                        <a:solidFill>
                          <a:schemeClr val="tx1"/>
                        </a:solidFill>
                        <a:latin typeface="Oswald"/>
                        <a:ea typeface="Oswald"/>
                        <a:cs typeface="Oswald"/>
                        <a:sym typeface="Oswald"/>
                      </a:endParaRPr>
                    </a:p>
                  </a:txBody>
                  <a:tcPr marL="91425" marR="91425" marT="91425" marB="91425"/>
                </a:tc>
                <a:tc vMerge="1">
                  <a:txBody>
                    <a:bodyPr/>
                    <a:lstStyle/>
                    <a:p>
                      <a:pPr marL="179999" lvl="0" indent="-162599" algn="l" rtl="0">
                        <a:spcBef>
                          <a:spcPts val="0"/>
                        </a:spcBef>
                        <a:spcAft>
                          <a:spcPts val="0"/>
                        </a:spcAft>
                        <a:buSzPts val="1200"/>
                        <a:buFont typeface="Oswald"/>
                        <a:buChar char="●"/>
                      </a:pPr>
                      <a:endParaRPr sz="1000" b="0" dirty="0">
                        <a:latin typeface="Oswald"/>
                        <a:ea typeface="Oswald"/>
                        <a:cs typeface="Oswald"/>
                        <a:sym typeface="Oswald"/>
                      </a:endParaRPr>
                    </a:p>
                  </a:txBody>
                  <a:tcPr marL="91425" marR="91425" marT="91425" marB="91425"/>
                </a:tc>
                <a:extLst>
                  <a:ext uri="{0D108BD9-81ED-4DB2-BD59-A6C34878D82A}">
                    <a16:rowId xmlns:a16="http://schemas.microsoft.com/office/drawing/2014/main" val="1396293090"/>
                  </a:ext>
                </a:extLst>
              </a:tr>
              <a:tr h="0">
                <a:tc>
                  <a:txBody>
                    <a:bodyPr/>
                    <a:lstStyle/>
                    <a:p>
                      <a:pPr marL="179999" lvl="0" indent="-162599" algn="l" rtl="0">
                        <a:spcBef>
                          <a:spcPts val="0"/>
                        </a:spcBef>
                        <a:spcAft>
                          <a:spcPts val="0"/>
                        </a:spcAft>
                        <a:buSzPts val="1200"/>
                        <a:buFont typeface="Oswald"/>
                        <a:buChar char="●"/>
                      </a:pPr>
                      <a:r>
                        <a:rPr lang="ru" sz="900" b="0" kern="1200" dirty="0">
                          <a:solidFill>
                            <a:schemeClr val="tx1"/>
                          </a:solidFill>
                          <a:latin typeface="Oswald"/>
                          <a:ea typeface="Oswald"/>
                          <a:cs typeface="Oswald"/>
                          <a:sym typeface="Oswald"/>
                        </a:rPr>
                        <a:t>Лица из числа детей-сирот и детей, оставшихся без попечения родителей</a:t>
                      </a:r>
                      <a:endParaRPr sz="900" b="0" kern="1200" dirty="0">
                        <a:solidFill>
                          <a:schemeClr val="tx1"/>
                        </a:solidFill>
                        <a:latin typeface="Oswald"/>
                        <a:ea typeface="Oswald"/>
                        <a:cs typeface="Oswald"/>
                        <a:sym typeface="Oswald"/>
                      </a:endParaRPr>
                    </a:p>
                  </a:txBody>
                  <a:tcPr marL="91425" marR="91425" marT="91425" marB="91425"/>
                </a:tc>
                <a:tc vMerge="1">
                  <a:txBody>
                    <a:bodyPr/>
                    <a:lstStyle/>
                    <a:p>
                      <a:pPr marL="179999" lvl="0" indent="-162599" algn="l" rtl="0">
                        <a:spcBef>
                          <a:spcPts val="0"/>
                        </a:spcBef>
                        <a:spcAft>
                          <a:spcPts val="0"/>
                        </a:spcAft>
                        <a:buSzPts val="1200"/>
                        <a:buFont typeface="Oswald"/>
                        <a:buChar char="●"/>
                      </a:pPr>
                      <a:endParaRPr sz="1000" b="0" dirty="0">
                        <a:latin typeface="Oswald"/>
                        <a:ea typeface="Oswald"/>
                        <a:cs typeface="Oswald"/>
                        <a:sym typeface="Oswald"/>
                      </a:endParaRPr>
                    </a:p>
                  </a:txBody>
                  <a:tcPr marL="91425" marR="91425" marT="91425" marB="91425"/>
                </a:tc>
                <a:extLst>
                  <a:ext uri="{0D108BD9-81ED-4DB2-BD59-A6C34878D82A}">
                    <a16:rowId xmlns:a16="http://schemas.microsoft.com/office/drawing/2014/main" val="690697148"/>
                  </a:ext>
                </a:extLst>
              </a:tr>
              <a:tr h="0">
                <a:tc>
                  <a:txBody>
                    <a:bodyPr/>
                    <a:lstStyle/>
                    <a:p>
                      <a:pPr marL="179999" lvl="0" indent="-162599" algn="l" rtl="0">
                        <a:spcBef>
                          <a:spcPts val="0"/>
                        </a:spcBef>
                        <a:spcAft>
                          <a:spcPts val="0"/>
                        </a:spcAft>
                        <a:buSzPts val="1200"/>
                        <a:buFont typeface="Oswald"/>
                        <a:buChar char="●"/>
                      </a:pPr>
                      <a:r>
                        <a:rPr lang="ru-RU" sz="900" b="0" dirty="0" smtClean="0">
                          <a:solidFill>
                            <a:srgbClr val="7030A0"/>
                          </a:solidFill>
                          <a:latin typeface="Oswald"/>
                          <a:ea typeface="Oswald"/>
                          <a:cs typeface="Oswald"/>
                          <a:sym typeface="Oswald"/>
                        </a:rPr>
                        <a:t>Дети-сироты </a:t>
                      </a:r>
                      <a:r>
                        <a:rPr lang="ru-RU" sz="900" b="0" dirty="0" smtClean="0">
                          <a:solidFill>
                            <a:srgbClr val="7030A0"/>
                          </a:solidFill>
                          <a:latin typeface="Oswald"/>
                          <a:ea typeface="Oswald"/>
                          <a:cs typeface="Oswald"/>
                          <a:sym typeface="Oswald"/>
                        </a:rPr>
                        <a:t>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900" b="0" dirty="0">
                        <a:solidFill>
                          <a:srgbClr val="7030A0"/>
                        </a:solidFill>
                        <a:latin typeface="Oswald"/>
                        <a:ea typeface="Oswald"/>
                        <a:cs typeface="Oswald"/>
                        <a:sym typeface="Oswald"/>
                      </a:endParaRPr>
                    </a:p>
                  </a:txBody>
                  <a:tcPr marL="91425" marR="91425" marT="91425" marB="91425"/>
                </a:tc>
                <a:tc rowSpan="3">
                  <a:txBody>
                    <a:bodyPr/>
                    <a:lstStyle/>
                    <a:p>
                      <a:pPr marL="179999" lvl="0" indent="-162599" algn="l" rtl="0">
                        <a:spcBef>
                          <a:spcPts val="0"/>
                        </a:spcBef>
                        <a:spcAft>
                          <a:spcPts val="0"/>
                        </a:spcAft>
                        <a:buSzPts val="1200"/>
                        <a:buFont typeface="Oswald"/>
                        <a:buChar char="●"/>
                      </a:pPr>
                      <a:r>
                        <a:rPr lang="ru" sz="900" b="0" dirty="0">
                          <a:latin typeface="Oswald"/>
                          <a:ea typeface="Oswald"/>
                          <a:cs typeface="Oswald"/>
                          <a:sym typeface="Oswald"/>
                        </a:rPr>
                        <a:t>Подача заявления руководителю образовательной организации</a:t>
                      </a:r>
                      <a:endParaRPr sz="900" b="0" dirty="0">
                        <a:solidFill>
                          <a:schemeClr val="dk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900" b="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r>
                        <a:rPr lang="ru" sz="900" b="0" dirty="0" smtClean="0">
                          <a:latin typeface="Oswald"/>
                          <a:ea typeface="Oswald"/>
                          <a:cs typeface="Oswald"/>
                          <a:sym typeface="Oswald"/>
                        </a:rPr>
                        <a:t>)</a:t>
                      </a:r>
                    </a:p>
                    <a:p>
                      <a:pPr marL="179999" lvl="0" indent="-162599" algn="l" rtl="0">
                        <a:spcBef>
                          <a:spcPts val="0"/>
                        </a:spcBef>
                        <a:spcAft>
                          <a:spcPts val="0"/>
                        </a:spcAft>
                        <a:buSzPts val="1200"/>
                        <a:buFont typeface="Oswald"/>
                        <a:buChar char="●"/>
                      </a:pPr>
                      <a:r>
                        <a:rPr lang="ru" sz="900" b="0" dirty="0" smtClean="0">
                          <a:solidFill>
                            <a:srgbClr val="7030A0"/>
                          </a:solidFill>
                          <a:latin typeface="Oswald"/>
                          <a:ea typeface="Oswald"/>
                          <a:cs typeface="Oswald"/>
                          <a:sym typeface="Oswald"/>
                        </a:rPr>
                        <a:t>Документы, подтверждающие ограниченные возможности здоровья</a:t>
                      </a:r>
                      <a:endParaRPr sz="900" b="0" dirty="0">
                        <a:solidFill>
                          <a:srgbClr val="7030A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r h="693737">
                <a:tc>
                  <a:txBody>
                    <a:bodyPr/>
                    <a:lstStyle/>
                    <a:p>
                      <a:pPr marL="179999" lvl="0" indent="-162599" algn="l" rtl="0">
                        <a:spcBef>
                          <a:spcPts val="0"/>
                        </a:spcBef>
                        <a:spcAft>
                          <a:spcPts val="0"/>
                        </a:spcAft>
                        <a:buSzPts val="1200"/>
                        <a:buFont typeface="Oswald"/>
                        <a:buChar char="●"/>
                      </a:pPr>
                      <a:r>
                        <a:rPr lang="ru-RU" sz="900" b="0" dirty="0" smtClean="0">
                          <a:solidFill>
                            <a:srgbClr val="7030A0"/>
                          </a:solidFill>
                          <a:latin typeface="Oswald"/>
                          <a:ea typeface="Oswald"/>
                          <a:cs typeface="Oswald"/>
                          <a:sym typeface="Oswald"/>
                        </a:rPr>
                        <a:t>Дети</a:t>
                      </a:r>
                      <a:r>
                        <a:rPr lang="ru-RU" sz="900" b="0" dirty="0" smtClean="0">
                          <a:solidFill>
                            <a:srgbClr val="7030A0"/>
                          </a:solidFill>
                          <a:latin typeface="Oswald"/>
                          <a:ea typeface="Oswald"/>
                          <a:cs typeface="Oswald"/>
                          <a:sym typeface="Oswald"/>
                        </a:rPr>
                        <a:t>, оставшиеся без попечения родителей,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900" b="0" dirty="0">
                        <a:solidFill>
                          <a:srgbClr val="7030A0"/>
                        </a:solidFill>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0">
                <a:tc>
                  <a:txBody>
                    <a:bodyPr/>
                    <a:lstStyle/>
                    <a:p>
                      <a:pPr marL="179999" lvl="0" indent="-162599" algn="l" rtl="0">
                        <a:spcBef>
                          <a:spcPts val="0"/>
                        </a:spcBef>
                        <a:spcAft>
                          <a:spcPts val="0"/>
                        </a:spcAft>
                        <a:buSzPts val="1200"/>
                        <a:buFont typeface="Oswald"/>
                        <a:buChar char="●"/>
                      </a:pPr>
                      <a:r>
                        <a:rPr lang="ru-RU" sz="900" b="0" dirty="0" smtClean="0">
                          <a:solidFill>
                            <a:srgbClr val="7030A0"/>
                          </a:solidFill>
                          <a:latin typeface="Oswald"/>
                          <a:ea typeface="Oswald"/>
                          <a:cs typeface="Oswald"/>
                          <a:sym typeface="Oswald"/>
                        </a:rPr>
                        <a:t>Лица </a:t>
                      </a:r>
                      <a:r>
                        <a:rPr lang="ru-RU" sz="900" b="0" dirty="0" smtClean="0">
                          <a:solidFill>
                            <a:srgbClr val="7030A0"/>
                          </a:solidFill>
                          <a:latin typeface="Oswald"/>
                          <a:ea typeface="Oswald"/>
                          <a:cs typeface="Oswald"/>
                          <a:sym typeface="Oswald"/>
                        </a:rPr>
                        <a:t>из числа детей-сирот и детей, оставшихся без попечения родителей,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900" b="0" dirty="0">
                        <a:solidFill>
                          <a:srgbClr val="7030A0"/>
                        </a:solidFill>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227;p33"/>
          <p:cNvSpPr txBox="1"/>
          <p:nvPr/>
        </p:nvSpPr>
        <p:spPr>
          <a:xfrm>
            <a:off x="747150" y="183963"/>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rgbClr val="7030A0"/>
                </a:solidFill>
                <a:latin typeface="Oswald" panose="00000500000000000000" pitchFamily="2" charset="-52"/>
                <a:ea typeface="Oswald"/>
                <a:cs typeface="Oswald"/>
                <a:sym typeface="Oswald"/>
              </a:rPr>
              <a:t>КОД МЕРЫ </a:t>
            </a:r>
            <a:r>
              <a:rPr lang="en-US" sz="1500" b="1" dirty="0" smtClean="0">
                <a:solidFill>
                  <a:srgbClr val="7030A0"/>
                </a:solidFill>
                <a:latin typeface="Oswald" panose="00000500000000000000" pitchFamily="2" charset="-52"/>
                <a:ea typeface="Oswald"/>
                <a:cs typeface="Oswald"/>
                <a:sym typeface="Oswald"/>
              </a:rPr>
              <a:t>4459</a:t>
            </a:r>
            <a:endParaRPr sz="1500" b="1" dirty="0">
              <a:solidFill>
                <a:srgbClr val="7030A0"/>
              </a:solidFill>
              <a:latin typeface="Oswald" panose="00000500000000000000" pitchFamily="2" charset="-52"/>
              <a:ea typeface="Oswald"/>
              <a:cs typeface="Oswald"/>
              <a:sym typeface="Oswald"/>
            </a:endParaRPr>
          </a:p>
        </p:txBody>
      </p:sp>
      <p:sp>
        <p:nvSpPr>
          <p:cNvPr id="7" name="Google Shape;249;p36"/>
          <p:cNvSpPr txBox="1">
            <a:spLocks/>
          </p:cNvSpPr>
          <p:nvPr/>
        </p:nvSpPr>
        <p:spPr>
          <a:xfrm>
            <a:off x="2674050" y="183963"/>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dirty="0">
                <a:solidFill>
                  <a:srgbClr val="7030A0"/>
                </a:solidFill>
                <a:latin typeface="Oswald" panose="00000500000000000000" pitchFamily="2" charset="-52"/>
                <a:ea typeface="Oswald"/>
                <a:cs typeface="Oswald"/>
                <a:sym typeface="Oswald"/>
              </a:rPr>
              <a:t>Ежегодное пособие на приобретение учебной литературы и письменных принадлежностей</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46"/>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400" cap="all" dirty="0">
                <a:solidFill>
                  <a:srgbClr val="000000"/>
                </a:solidFill>
                <a:latin typeface="Oswald" panose="00000500000000000000" pitchFamily="2" charset="-52"/>
                <a:ea typeface="Oswald"/>
                <a:cs typeface="Oswald"/>
                <a:sym typeface="Oswald"/>
              </a:rPr>
              <a:t>Компенсация затрат родителям на получение </a:t>
            </a:r>
            <a:r>
              <a:rPr lang="ru" sz="1400" cap="all" dirty="0">
                <a:solidFill>
                  <a:schemeClr val="tx1"/>
                </a:solidFill>
                <a:latin typeface="Oswald" panose="00000500000000000000" pitchFamily="2" charset="-52"/>
                <a:ea typeface="Oswald"/>
                <a:cs typeface="Oswald"/>
                <a:sym typeface="Oswald"/>
              </a:rPr>
              <a:t>обучающимися</a:t>
            </a:r>
            <a:r>
              <a:rPr lang="ru" sz="1400" cap="all" dirty="0">
                <a:solidFill>
                  <a:srgbClr val="000000"/>
                </a:solidFill>
                <a:latin typeface="Oswald" panose="00000500000000000000" pitchFamily="2" charset="-52"/>
                <a:ea typeface="Oswald"/>
                <a:cs typeface="Oswald"/>
                <a:sym typeface="Oswald"/>
              </a:rPr>
              <a:t> общего образования в форме семейного образования</a:t>
            </a:r>
            <a:endParaRPr sz="1400" cap="all" dirty="0">
              <a:solidFill>
                <a:srgbClr val="000000"/>
              </a:solidFill>
              <a:latin typeface="Oswald" panose="00000500000000000000" pitchFamily="2" charset="-52"/>
              <a:ea typeface="Oswald"/>
              <a:cs typeface="Oswald"/>
              <a:sym typeface="Oswald"/>
            </a:endParaRPr>
          </a:p>
        </p:txBody>
      </p:sp>
      <p:sp>
        <p:nvSpPr>
          <p:cNvPr id="317" name="Google Shape;317;p46"/>
          <p:cNvSpPr/>
          <p:nvPr/>
        </p:nvSpPr>
        <p:spPr>
          <a:xfrm>
            <a:off x="293125" y="1195300"/>
            <a:ext cx="8053500" cy="319382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Нормативные основания</a:t>
            </a:r>
            <a:endParaRPr b="1" dirty="0">
              <a:solidFill>
                <a:schemeClr val="tx1"/>
              </a:solidFill>
              <a:latin typeface="Oswald" panose="00000500000000000000" pitchFamily="2" charset="-52"/>
              <a:ea typeface="Oswald"/>
              <a:cs typeface="Oswald"/>
              <a:sym typeface="Oswald"/>
            </a:endParaRPr>
          </a:p>
          <a:p>
            <a:pPr marL="0" marR="0" lvl="0" indent="0" algn="ctr" rtl="0">
              <a:spcBef>
                <a:spcPts val="0"/>
              </a:spcBef>
              <a:spcAft>
                <a:spcPts val="0"/>
              </a:spcAft>
              <a:buNone/>
            </a:pPr>
            <a:endParaRPr sz="1300" dirty="0">
              <a:solidFill>
                <a:schemeClr val="tx1"/>
              </a:solidFill>
              <a:latin typeface="Oswald" panose="00000500000000000000" pitchFamily="2" charset="-52"/>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10.07.2013 № 873-ПП </a:t>
            </a:r>
            <a:r>
              <a:rPr lang="ru" sz="1300" dirty="0" smtClean="0">
                <a:solidFill>
                  <a:schemeClr val="tx1"/>
                </a:solidFill>
                <a:latin typeface="Oswald" panose="00000500000000000000" pitchFamily="2" charset="-52"/>
                <a:ea typeface="Oswald"/>
                <a:cs typeface="Oswald"/>
                <a:sym typeface="Oswald"/>
              </a:rPr>
              <a:t>«Об </a:t>
            </a:r>
            <a:r>
              <a:rPr lang="ru" sz="1300" dirty="0">
                <a:solidFill>
                  <a:schemeClr val="tx1"/>
                </a:solidFill>
                <a:latin typeface="Oswald" panose="00000500000000000000" pitchFamily="2" charset="-52"/>
                <a:ea typeface="Oswald"/>
                <a:cs typeface="Oswald"/>
                <a:sym typeface="Oswald"/>
              </a:rPr>
              <a:t>утверждении Порядка финансирования расходов, связанных с получением начального общего, основного общего, среднего общего образования в форме семейного </a:t>
            </a:r>
            <a:r>
              <a:rPr lang="ru" sz="1300" dirty="0" smtClean="0">
                <a:solidFill>
                  <a:schemeClr val="tx1"/>
                </a:solidFill>
                <a:latin typeface="Oswald" panose="00000500000000000000" pitchFamily="2" charset="-52"/>
                <a:ea typeface="Oswald"/>
                <a:cs typeface="Oswald"/>
                <a:sym typeface="Oswald"/>
              </a:rPr>
              <a:t>образования»</a:t>
            </a:r>
            <a:endParaRPr sz="1300" dirty="0">
              <a:solidFill>
                <a:schemeClr val="tx1"/>
              </a:solidFill>
              <a:highlight>
                <a:srgbClr val="FF0000"/>
              </a:highlight>
              <a:latin typeface="Oswald" panose="00000500000000000000" pitchFamily="2" charset="-52"/>
              <a:ea typeface="Oswald"/>
              <a:cs typeface="Oswald"/>
              <a:sym typeface="Oswald"/>
            </a:endParaRPr>
          </a:p>
          <a:p>
            <a:pPr marL="457200" lvl="0" indent="0" algn="l" rtl="0">
              <a:spcBef>
                <a:spcPts val="0"/>
              </a:spcBef>
              <a:spcAft>
                <a:spcPts val="0"/>
              </a:spcAft>
              <a:buNone/>
            </a:pPr>
            <a:endParaRPr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Форма предоставления – денежная</a:t>
            </a:r>
          </a:p>
          <a:p>
            <a:pPr marL="0" lvl="0" indent="0" algn="ctr" rtl="0">
              <a:spcBef>
                <a:spcPts val="0"/>
              </a:spcBef>
              <a:spcAft>
                <a:spcPts val="0"/>
              </a:spcAft>
              <a:buNone/>
            </a:pPr>
            <a:endParaRPr lang="ru" sz="1300"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300" dirty="0">
                <a:solidFill>
                  <a:schemeClr val="tx1"/>
                </a:solidFill>
                <a:latin typeface="Oswald" panose="00000500000000000000" pitchFamily="2" charset="-52"/>
                <a:ea typeface="Oswald"/>
                <a:cs typeface="Oswald"/>
                <a:sym typeface="Oswald"/>
              </a:rPr>
              <a:t>Размер компенсации </a:t>
            </a:r>
            <a:r>
              <a:rPr lang="ru" sz="1300" dirty="0" smtClean="0">
                <a:solidFill>
                  <a:schemeClr val="tx1"/>
                </a:solidFill>
                <a:latin typeface="Oswald" panose="00000500000000000000" pitchFamily="2" charset="-52"/>
                <a:ea typeface="Oswald"/>
                <a:cs typeface="Oswald"/>
                <a:sym typeface="Oswald"/>
              </a:rPr>
              <a:t>рассчитывается </a:t>
            </a:r>
            <a:r>
              <a:rPr lang="ru" sz="1300" dirty="0">
                <a:solidFill>
                  <a:schemeClr val="tx1"/>
                </a:solidFill>
                <a:latin typeface="Oswald" panose="00000500000000000000" pitchFamily="2" charset="-52"/>
                <a:ea typeface="Oswald"/>
                <a:cs typeface="Oswald"/>
                <a:sym typeface="Oswald"/>
              </a:rPr>
              <a:t>в соответствии с п. 5 Постановления Правительства Свердловской области</a:t>
            </a:r>
          </a:p>
          <a:p>
            <a:pPr marL="0" lvl="0" indent="0" algn="ctr" rtl="0">
              <a:spcBef>
                <a:spcPts val="0"/>
              </a:spcBef>
              <a:spcAft>
                <a:spcPts val="0"/>
              </a:spcAft>
              <a:buNone/>
            </a:pPr>
            <a:r>
              <a:rPr lang="ru" sz="1300" dirty="0">
                <a:solidFill>
                  <a:schemeClr val="tx1"/>
                </a:solidFill>
                <a:latin typeface="Oswald" panose="00000500000000000000" pitchFamily="2" charset="-52"/>
                <a:ea typeface="Oswald"/>
                <a:cs typeface="Oswald"/>
                <a:sym typeface="Oswald"/>
              </a:rPr>
              <a:t> от 10.07.2013 № 873-ПП</a:t>
            </a:r>
          </a:p>
          <a:p>
            <a:pPr marL="0" lvl="0" indent="0" algn="ctr" rtl="0">
              <a:spcBef>
                <a:spcPts val="0"/>
              </a:spcBef>
              <a:spcAft>
                <a:spcPts val="0"/>
              </a:spcAft>
              <a:buNone/>
            </a:pPr>
            <a:endParaRPr sz="1300" dirty="0">
              <a:solidFill>
                <a:schemeClr val="tx1"/>
              </a:solidFill>
              <a:highlight>
                <a:schemeClr val="lt2"/>
              </a:highlight>
              <a:latin typeface="Oswald" panose="00000500000000000000" pitchFamily="2" charset="-52"/>
              <a:ea typeface="Oswald"/>
              <a:cs typeface="Oswald"/>
              <a:sym typeface="Oswald"/>
            </a:endParaRPr>
          </a:p>
          <a:p>
            <a:pPr algn="ctr"/>
            <a:r>
              <a:rPr lang="ru" b="1" dirty="0">
                <a:solidFill>
                  <a:schemeClr val="tx1"/>
                </a:solidFill>
                <a:latin typeface="Oswald" panose="00000500000000000000" pitchFamily="2" charset="-52"/>
                <a:ea typeface="Oswald"/>
                <a:cs typeface="Oswald"/>
                <a:sym typeface="Oswald"/>
              </a:rPr>
              <a:t>Периодичность </a:t>
            </a:r>
            <a:endParaRPr b="1" dirty="0">
              <a:solidFill>
                <a:schemeClr val="tx1"/>
              </a:solidFill>
              <a:latin typeface="Oswald" panose="00000500000000000000" pitchFamily="2" charset="-52"/>
              <a:ea typeface="Oswald"/>
              <a:cs typeface="Oswald"/>
              <a:sym typeface="Oswald"/>
            </a:endParaRPr>
          </a:p>
          <a:p>
            <a:pPr marL="457200" lvl="0" indent="0" algn="l" rtl="0">
              <a:spcBef>
                <a:spcPts val="0"/>
              </a:spcBef>
              <a:spcAft>
                <a:spcPts val="0"/>
              </a:spcAft>
              <a:buNone/>
            </a:pPr>
            <a:endParaRPr sz="1300" dirty="0">
              <a:solidFill>
                <a:schemeClr val="tx1"/>
              </a:solidFill>
              <a:highlight>
                <a:schemeClr val="lt2"/>
              </a:highlight>
              <a:latin typeface="Oswald" panose="00000500000000000000" pitchFamily="2" charset="-52"/>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Ежемесячно</a:t>
            </a:r>
            <a:endParaRPr sz="1300" dirty="0">
              <a:solidFill>
                <a:schemeClr val="tx1"/>
              </a:solidFill>
              <a:highlight>
                <a:schemeClr val="lt2"/>
              </a:highlight>
              <a:latin typeface="Oswald" panose="00000500000000000000" pitchFamily="2" charset="-52"/>
              <a:ea typeface="Oswald"/>
              <a:cs typeface="Oswald"/>
              <a:sym typeface="Oswald"/>
            </a:endParaRPr>
          </a:p>
        </p:txBody>
      </p:sp>
      <p:sp>
        <p:nvSpPr>
          <p:cNvPr id="318" name="Google Shape;318;p46"/>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5505</a:t>
            </a:r>
            <a:endParaRPr sz="1500" b="1" dirty="0">
              <a:latin typeface="Oswald" panose="00000500000000000000" pitchFamily="2" charset="-52"/>
              <a:ea typeface="Oswald"/>
              <a:cs typeface="Oswald"/>
              <a:sym typeface="Oswald"/>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graphicFrame>
        <p:nvGraphicFramePr>
          <p:cNvPr id="324" name="Google Shape;324;p47"/>
          <p:cNvGraphicFramePr/>
          <p:nvPr>
            <p:extLst>
              <p:ext uri="{D42A27DB-BD31-4B8C-83A1-F6EECF244321}">
                <p14:modId xmlns:p14="http://schemas.microsoft.com/office/powerpoint/2010/main" val="2073038546"/>
              </p:ext>
            </p:extLst>
          </p:nvPr>
        </p:nvGraphicFramePr>
        <p:xfrm>
          <a:off x="618978" y="1600954"/>
          <a:ext cx="7815072" cy="2499300"/>
        </p:xfrm>
        <a:graphic>
          <a:graphicData uri="http://schemas.openxmlformats.org/drawingml/2006/table">
            <a:tbl>
              <a:tblPr>
                <a:noFill/>
                <a:tableStyleId>{BF4A3D39-4975-46BA-BE83-8B02B6239DEE}</a:tableStyleId>
              </a:tblPr>
              <a:tblGrid>
                <a:gridCol w="3230880">
                  <a:extLst>
                    <a:ext uri="{9D8B030D-6E8A-4147-A177-3AD203B41FA5}">
                      <a16:colId xmlns:a16="http://schemas.microsoft.com/office/drawing/2014/main" val="20000"/>
                    </a:ext>
                  </a:extLst>
                </a:gridCol>
                <a:gridCol w="4584192">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400" b="1" dirty="0">
                          <a:latin typeface="Oswald"/>
                          <a:ea typeface="Oswald"/>
                          <a:cs typeface="Oswald"/>
                          <a:sym typeface="Oswald"/>
                        </a:rPr>
                        <a:t>Категория получателей </a:t>
                      </a:r>
                      <a:r>
                        <a:rPr lang="ru-RU" sz="1400" b="1" dirty="0" smtClean="0">
                          <a:latin typeface="Oswald"/>
                          <a:ea typeface="Oswald"/>
                          <a:cs typeface="Oswald"/>
                          <a:sym typeface="Oswald"/>
                        </a:rPr>
                        <a:t/>
                      </a:r>
                      <a:br>
                        <a:rPr lang="ru-RU" sz="1400" b="1" dirty="0" smtClean="0">
                          <a:latin typeface="Oswald"/>
                          <a:ea typeface="Oswald"/>
                          <a:cs typeface="Oswald"/>
                          <a:sym typeface="Oswald"/>
                        </a:rPr>
                      </a:br>
                      <a:r>
                        <a:rPr lang="ru-RU" sz="1400" b="1" dirty="0" smtClean="0">
                          <a:latin typeface="Oswald"/>
                          <a:ea typeface="Oswald"/>
                          <a:cs typeface="Oswald"/>
                          <a:sym typeface="Oswald"/>
                        </a:rPr>
                        <a:t>(</a:t>
                      </a:r>
                      <a:r>
                        <a:rPr lang="ru-RU" sz="1400" b="1" dirty="0">
                          <a:latin typeface="Oswald"/>
                          <a:ea typeface="Oswald"/>
                          <a:cs typeface="Oswald"/>
                          <a:sym typeface="Oswald"/>
                        </a:rPr>
                        <a:t>в соответствии с НПА Свердловской области)</a:t>
                      </a:r>
                      <a:endParaRPr sz="14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400" b="1" dirty="0">
                          <a:latin typeface="Oswald"/>
                          <a:ea typeface="Oswald"/>
                          <a:cs typeface="Oswald"/>
                          <a:sym typeface="Oswald"/>
                        </a:rPr>
                        <a:t>Порядок получения</a:t>
                      </a:r>
                      <a:endParaRPr sz="14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480400">
                <a:tc>
                  <a:txBody>
                    <a:bodyPr/>
                    <a:lstStyle/>
                    <a:p>
                      <a:pPr marL="179999" lvl="0" indent="-162599" algn="l" rtl="0">
                        <a:spcBef>
                          <a:spcPts val="0"/>
                        </a:spcBef>
                        <a:spcAft>
                          <a:spcPts val="0"/>
                        </a:spcAft>
                        <a:buSzPts val="1200"/>
                        <a:buFont typeface="Oswald"/>
                        <a:buChar char="●"/>
                      </a:pPr>
                      <a:r>
                        <a:rPr lang="ru" sz="1400" dirty="0">
                          <a:solidFill>
                            <a:schemeClr val="tx1"/>
                          </a:solidFill>
                          <a:latin typeface="Oswald"/>
                          <a:ea typeface="Oswald"/>
                          <a:cs typeface="Oswald"/>
                          <a:sym typeface="Oswald"/>
                        </a:rPr>
                        <a:t>Родитель (законный представитель)</a:t>
                      </a:r>
                      <a:endParaRPr sz="1400" dirty="0">
                        <a:solidFill>
                          <a:schemeClr val="tx1"/>
                        </a:solidFill>
                        <a:latin typeface="Oswald"/>
                        <a:ea typeface="Oswald"/>
                        <a:cs typeface="Oswald"/>
                        <a:sym typeface="Oswald"/>
                      </a:endParaRPr>
                    </a:p>
                    <a:p>
                      <a:pPr marL="457200" lvl="0" indent="0" algn="l" rtl="0">
                        <a:spcBef>
                          <a:spcPts val="0"/>
                        </a:spcBef>
                        <a:spcAft>
                          <a:spcPts val="0"/>
                        </a:spcAft>
                        <a:buNone/>
                      </a:pPr>
                      <a:endParaRPr sz="14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400" dirty="0">
                          <a:solidFill>
                            <a:schemeClr val="tx1"/>
                          </a:solidFill>
                          <a:latin typeface="Oswald"/>
                          <a:ea typeface="Oswald"/>
                          <a:cs typeface="Oswald"/>
                          <a:sym typeface="Oswald"/>
                        </a:rPr>
                        <a:t>Подача заявления руководителю образовательной организации</a:t>
                      </a:r>
                    </a:p>
                    <a:p>
                      <a:pPr marL="179999" lvl="0" indent="-161925" algn="l" rtl="0">
                        <a:spcBef>
                          <a:spcPts val="0"/>
                        </a:spcBef>
                        <a:spcAft>
                          <a:spcPts val="0"/>
                        </a:spcAft>
                        <a:buSzPts val="1200"/>
                        <a:buFont typeface="Oswald"/>
                        <a:buChar char="●"/>
                      </a:pPr>
                      <a:r>
                        <a:rPr lang="ru" sz="1400" dirty="0">
                          <a:solidFill>
                            <a:schemeClr val="tx1"/>
                          </a:solidFill>
                          <a:latin typeface="Oswald"/>
                          <a:ea typeface="Oswald"/>
                          <a:cs typeface="Oswald"/>
                          <a:sym typeface="Oswald"/>
                        </a:rPr>
                        <a:t>Решение органа</a:t>
                      </a:r>
                      <a:r>
                        <a:rPr lang="ru" sz="1400" baseline="0" dirty="0">
                          <a:solidFill>
                            <a:schemeClr val="tx1"/>
                          </a:solidFill>
                          <a:latin typeface="Oswald"/>
                          <a:ea typeface="Oswald"/>
                          <a:cs typeface="Oswald"/>
                          <a:sym typeface="Oswald"/>
                        </a:rPr>
                        <a:t> местного самоуправления, осуществляющего управление в сфере образования, о получении обучающимся общего образования в семейной форме</a:t>
                      </a:r>
                      <a:endParaRPr lang="ru" sz="1400" dirty="0">
                        <a:solidFill>
                          <a:schemeClr val="tx1"/>
                        </a:solidFill>
                        <a:latin typeface="Oswald"/>
                        <a:ea typeface="Oswald"/>
                        <a:cs typeface="Oswald"/>
                        <a:sym typeface="Oswald"/>
                      </a:endParaRPr>
                    </a:p>
                    <a:p>
                      <a:pPr marL="179999" marR="0" lvl="0" indent="-161925" algn="l" rtl="0">
                        <a:lnSpc>
                          <a:spcPct val="100000"/>
                        </a:lnSpc>
                        <a:spcBef>
                          <a:spcPts val="0"/>
                        </a:spcBef>
                        <a:spcAft>
                          <a:spcPts val="0"/>
                        </a:spcAft>
                        <a:buClr>
                          <a:srgbClr val="000000"/>
                        </a:buClr>
                        <a:buSzPts val="1200"/>
                        <a:buFont typeface="Oswald"/>
                        <a:buChar char="●"/>
                      </a:pPr>
                      <a:r>
                        <a:rPr lang="ru-RU" sz="1400" b="0" i="0" u="none" strike="noStrike" cap="none" dirty="0">
                          <a:solidFill>
                            <a:schemeClr val="tx1"/>
                          </a:solidFill>
                          <a:latin typeface="Oswald"/>
                          <a:ea typeface="Oswald"/>
                          <a:cs typeface="Oswald"/>
                          <a:sym typeface="Oswald" panose="020B0604020202020204" charset="-52"/>
                        </a:rPr>
                        <a:t>Заключение договора с</a:t>
                      </a:r>
                      <a:r>
                        <a:rPr lang="ru-RU" sz="1400" b="0" i="0" u="none" strike="noStrike" cap="none" baseline="0" dirty="0">
                          <a:solidFill>
                            <a:schemeClr val="tx1"/>
                          </a:solidFill>
                          <a:latin typeface="Oswald"/>
                          <a:ea typeface="Oswald"/>
                          <a:cs typeface="Oswald"/>
                          <a:sym typeface="Oswald" panose="020B0604020202020204" charset="-52"/>
                        </a:rPr>
                        <a:t> образовательной организацией</a:t>
                      </a:r>
                      <a:endParaRPr sz="1400" dirty="0">
                        <a:solidFill>
                          <a:schemeClr val="tx1"/>
                        </a:solidFill>
                        <a:latin typeface="Oswald"/>
                        <a:ea typeface="Oswald"/>
                        <a:cs typeface="Oswald"/>
                        <a:sym typeface="Oswald"/>
                      </a:endParaRPr>
                    </a:p>
                    <a:p>
                      <a:pPr marL="179999" lvl="0" indent="0" algn="l" rtl="0">
                        <a:spcBef>
                          <a:spcPts val="0"/>
                        </a:spcBef>
                        <a:spcAft>
                          <a:spcPts val="0"/>
                        </a:spcAft>
                        <a:buNone/>
                      </a:pPr>
                      <a:endParaRPr sz="14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316;p46"/>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smtClean="0">
                <a:solidFill>
                  <a:srgbClr val="000000"/>
                </a:solidFill>
                <a:latin typeface="Oswald" panose="00000500000000000000" pitchFamily="2" charset="-52"/>
                <a:ea typeface="Oswald"/>
                <a:cs typeface="Oswald"/>
                <a:sym typeface="Oswald"/>
              </a:rPr>
              <a:t>Компенсация затрат родителям на получение </a:t>
            </a:r>
            <a:r>
              <a:rPr lang="ru-RU" sz="1400" cap="all" smtClean="0">
                <a:solidFill>
                  <a:schemeClr val="tx1"/>
                </a:solidFill>
                <a:latin typeface="Oswald" panose="00000500000000000000" pitchFamily="2" charset="-52"/>
                <a:ea typeface="Oswald"/>
                <a:cs typeface="Oswald"/>
                <a:sym typeface="Oswald"/>
              </a:rPr>
              <a:t>обучающимися</a:t>
            </a:r>
            <a:r>
              <a:rPr lang="ru-RU" sz="1400" cap="all" smtClean="0">
                <a:solidFill>
                  <a:srgbClr val="000000"/>
                </a:solidFill>
                <a:latin typeface="Oswald" panose="00000500000000000000" pitchFamily="2" charset="-52"/>
                <a:ea typeface="Oswald"/>
                <a:cs typeface="Oswald"/>
                <a:sym typeface="Oswald"/>
              </a:rPr>
              <a:t> общего образования в форме семейного образования</a:t>
            </a:r>
            <a:endParaRPr lang="ru-RU" sz="1400" cap="all" dirty="0">
              <a:solidFill>
                <a:srgbClr val="000000"/>
              </a:solidFill>
              <a:latin typeface="Oswald" panose="00000500000000000000" pitchFamily="2" charset="-52"/>
              <a:ea typeface="Oswald"/>
              <a:cs typeface="Oswald"/>
              <a:sym typeface="Oswald"/>
            </a:endParaRPr>
          </a:p>
        </p:txBody>
      </p:sp>
      <p:sp>
        <p:nvSpPr>
          <p:cNvPr id="7" name="Google Shape;318;p46"/>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panose="00000500000000000000" pitchFamily="2" charset="-52"/>
                <a:ea typeface="Oswald"/>
                <a:cs typeface="Oswald"/>
                <a:sym typeface="Oswald"/>
              </a:rPr>
              <a:t>КОД МЕРЫ 5505</a:t>
            </a:r>
            <a:endParaRPr sz="1500" b="1" dirty="0">
              <a:latin typeface="Oswald" panose="00000500000000000000" pitchFamily="2" charset="-52"/>
              <a:ea typeface="Oswald"/>
              <a:cs typeface="Oswald"/>
              <a:sym typeface="Oswald"/>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9"/>
          <p:cNvSpPr txBox="1">
            <a:spLocks noGrp="1"/>
          </p:cNvSpPr>
          <p:nvPr>
            <p:ph type="ctrTitle"/>
          </p:nvPr>
        </p:nvSpPr>
        <p:spPr>
          <a:xfrm>
            <a:off x="729450" y="440268"/>
            <a:ext cx="7688100" cy="711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2000" dirty="0" smtClean="0">
                <a:solidFill>
                  <a:schemeClr val="tx1"/>
                </a:solidFill>
                <a:latin typeface="Oswald"/>
                <a:ea typeface="Oswald"/>
                <a:cs typeface="Oswald"/>
                <a:sym typeface="Oswald"/>
              </a:rPr>
              <a:t>Меры, </a:t>
            </a:r>
            <a:r>
              <a:rPr lang="ru" sz="2000" dirty="0">
                <a:solidFill>
                  <a:schemeClr val="tx1"/>
                </a:solidFill>
                <a:latin typeface="Oswald"/>
                <a:ea typeface="Oswald"/>
                <a:cs typeface="Oswald"/>
                <a:sym typeface="Oswald"/>
              </a:rPr>
              <a:t>назначаемые в натуральной форме</a:t>
            </a:r>
            <a:endParaRPr dirty="0">
              <a:solidFill>
                <a:schemeClr val="tx1"/>
              </a:solidFill>
              <a:latin typeface="Oswald" panose="020B0604020202020204" charset="-52"/>
            </a:endParaRPr>
          </a:p>
        </p:txBody>
      </p:sp>
      <p:sp>
        <p:nvSpPr>
          <p:cNvPr id="269" name="Google Shape;269;p39"/>
          <p:cNvSpPr txBox="1">
            <a:spLocks noGrp="1"/>
          </p:cNvSpPr>
          <p:nvPr>
            <p:ph type="subTitle" idx="1"/>
          </p:nvPr>
        </p:nvSpPr>
        <p:spPr>
          <a:xfrm>
            <a:off x="729625" y="1151468"/>
            <a:ext cx="7688100" cy="3200526"/>
          </a:xfrm>
          <a:prstGeom prst="rect">
            <a:avLst/>
          </a:prstGeom>
        </p:spPr>
        <p:txBody>
          <a:bodyPr spcFirstLastPara="1" wrap="square" lIns="91425" tIns="91425" rIns="91425" bIns="91425" anchor="t" anchorCtr="0">
            <a:noAutofit/>
          </a:bodyPr>
          <a:lstStyle/>
          <a:p>
            <a:pPr marL="457200" indent="-349250" algn="l">
              <a:lnSpc>
                <a:spcPct val="90000"/>
              </a:lnSpc>
              <a:spcBef>
                <a:spcPts val="0"/>
              </a:spcBef>
              <a:buClr>
                <a:schemeClr val="dk2"/>
              </a:buClr>
              <a:buSzPts val="1900"/>
              <a:buFont typeface="Oswald"/>
              <a:buChar char="●"/>
            </a:pPr>
            <a:r>
              <a:rPr lang="ru-RU" sz="1600" dirty="0" smtClean="0">
                <a:solidFill>
                  <a:schemeClr val="tx1"/>
                </a:solidFill>
                <a:latin typeface="Oswald"/>
                <a:ea typeface="Oswald"/>
                <a:cs typeface="Oswald"/>
                <a:sym typeface="Oswald"/>
              </a:rPr>
              <a:t>0563</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Обеспечение </a:t>
            </a:r>
            <a:r>
              <a:rPr lang="ru-RU" sz="1600" dirty="0">
                <a:solidFill>
                  <a:schemeClr val="tx1"/>
                </a:solidFill>
                <a:latin typeface="Oswald"/>
                <a:ea typeface="Oswald"/>
                <a:cs typeface="Oswald"/>
                <a:sym typeface="Oswald"/>
              </a:rPr>
              <a:t>бесплатным проездом один раз в год к месту жительства и обратно </a:t>
            </a:r>
            <a:r>
              <a:rPr lang="ru-RU" sz="1600" dirty="0" smtClean="0">
                <a:solidFill>
                  <a:schemeClr val="tx1"/>
                </a:solidFill>
                <a:latin typeface="Oswald"/>
                <a:ea typeface="Oswald"/>
                <a:cs typeface="Oswald"/>
                <a:sym typeface="Oswald"/>
              </a:rPr>
              <a:t>к</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месту </a:t>
            </a:r>
            <a:r>
              <a:rPr lang="ru-RU" sz="1600" dirty="0">
                <a:solidFill>
                  <a:schemeClr val="tx1"/>
                </a:solidFill>
                <a:latin typeface="Oswald"/>
                <a:ea typeface="Oswald"/>
                <a:cs typeface="Oswald"/>
                <a:sym typeface="Oswald"/>
              </a:rPr>
              <a:t>учебы (выдача билетов)</a:t>
            </a:r>
          </a:p>
          <a:p>
            <a:pPr marL="457200" lvl="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0758</a:t>
            </a:r>
            <a:r>
              <a:rPr lang="en-US" sz="1600" dirty="0" smtClean="0">
                <a:solidFill>
                  <a:schemeClr val="tx1"/>
                </a:solidFill>
                <a:latin typeface="Oswald"/>
                <a:ea typeface="Oswald"/>
                <a:cs typeface="Oswald"/>
                <a:sym typeface="Oswald"/>
              </a:rPr>
              <a:t>	</a:t>
            </a:r>
            <a:r>
              <a:rPr lang="ru" sz="1600" dirty="0" smtClean="0">
                <a:solidFill>
                  <a:schemeClr val="tx1"/>
                </a:solidFill>
                <a:latin typeface="Oswald"/>
                <a:ea typeface="Oswald"/>
                <a:cs typeface="Oswald"/>
                <a:sym typeface="Oswald"/>
              </a:rPr>
              <a:t>Предоставление </a:t>
            </a:r>
            <a:r>
              <a:rPr lang="ru" sz="1600" dirty="0">
                <a:solidFill>
                  <a:schemeClr val="tx1"/>
                </a:solidFill>
                <a:latin typeface="Oswald"/>
                <a:ea typeface="Oswald"/>
                <a:cs typeface="Oswald"/>
                <a:sym typeface="Oswald"/>
              </a:rPr>
              <a:t>бесплатного питания</a:t>
            </a: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0760</a:t>
            </a:r>
            <a:r>
              <a:rPr lang="en-US" sz="1600" dirty="0" smtClean="0">
                <a:solidFill>
                  <a:schemeClr val="tx1"/>
                </a:solidFill>
                <a:latin typeface="Oswald"/>
                <a:ea typeface="Oswald"/>
                <a:cs typeface="Oswald"/>
                <a:sym typeface="Oswald"/>
              </a:rPr>
              <a:t>	</a:t>
            </a:r>
            <a:r>
              <a:rPr lang="ru" sz="1600" dirty="0" smtClean="0">
                <a:solidFill>
                  <a:schemeClr val="tx1"/>
                </a:solidFill>
                <a:latin typeface="Oswald"/>
                <a:ea typeface="Oswald"/>
                <a:cs typeface="Oswald"/>
                <a:sym typeface="Oswald"/>
              </a:rPr>
              <a:t>Обеспечение </a:t>
            </a:r>
            <a:r>
              <a:rPr lang="ru" sz="1600" dirty="0">
                <a:solidFill>
                  <a:schemeClr val="tx1"/>
                </a:solidFill>
                <a:latin typeface="Oswald"/>
                <a:ea typeface="Oswald"/>
                <a:cs typeface="Oswald"/>
                <a:sym typeface="Oswald"/>
              </a:rPr>
              <a:t>бесплатным проездом на городском, пригородном транспорте, </a:t>
            </a:r>
            <a:r>
              <a:rPr lang="en-US" sz="1600" dirty="0" smtClean="0">
                <a:solidFill>
                  <a:schemeClr val="tx1"/>
                </a:solidFill>
                <a:latin typeface="Oswald"/>
                <a:ea typeface="Oswald"/>
                <a:cs typeface="Oswald"/>
                <a:sym typeface="Oswald"/>
              </a:rPr>
              <a:t/>
            </a:r>
            <a:br>
              <a:rPr lang="en-US" sz="1600" dirty="0" smtClean="0">
                <a:solidFill>
                  <a:schemeClr val="tx1"/>
                </a:solidFill>
                <a:latin typeface="Oswald"/>
                <a:ea typeface="Oswald"/>
                <a:cs typeface="Oswald"/>
                <a:sym typeface="Oswald"/>
              </a:rPr>
            </a:br>
            <a:r>
              <a:rPr lang="ru" sz="1600" dirty="0" smtClean="0">
                <a:solidFill>
                  <a:schemeClr val="tx1"/>
                </a:solidFill>
                <a:latin typeface="Oswald"/>
                <a:ea typeface="Oswald"/>
                <a:cs typeface="Oswald"/>
                <a:sym typeface="Oswald"/>
              </a:rPr>
              <a:t>в </a:t>
            </a:r>
            <a:r>
              <a:rPr lang="ru" sz="1600" dirty="0">
                <a:solidFill>
                  <a:schemeClr val="tx1"/>
                </a:solidFill>
                <a:latin typeface="Oswald"/>
                <a:ea typeface="Oswald"/>
                <a:cs typeface="Oswald"/>
                <a:sym typeface="Oswald"/>
              </a:rPr>
              <a:t>сельской местности на внутрирайонном транспорте (кроме такси)</a:t>
            </a: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0771</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Полное </a:t>
            </a:r>
            <a:r>
              <a:rPr lang="ru-RU" sz="1600" dirty="0">
                <a:solidFill>
                  <a:schemeClr val="tx1"/>
                </a:solidFill>
                <a:latin typeface="Oswald"/>
                <a:ea typeface="Oswald"/>
                <a:cs typeface="Oswald"/>
                <a:sym typeface="Oswald"/>
              </a:rPr>
              <a:t>или частичное освобождение от родительской платы за присмотр и </a:t>
            </a:r>
            <a:r>
              <a:rPr lang="ru-RU" sz="1600" dirty="0" smtClean="0">
                <a:solidFill>
                  <a:schemeClr val="tx1"/>
                </a:solidFill>
                <a:latin typeface="Oswald"/>
                <a:ea typeface="Oswald"/>
                <a:cs typeface="Oswald"/>
                <a:sym typeface="Oswald"/>
              </a:rPr>
              <a:t>уход</a:t>
            </a:r>
            <a:r>
              <a:rPr lang="en-US" sz="1600" dirty="0" smtClean="0">
                <a:solidFill>
                  <a:schemeClr val="tx1"/>
                </a:solidFill>
                <a:latin typeface="Oswald"/>
                <a:ea typeface="Oswald"/>
                <a:cs typeface="Oswald"/>
                <a:sym typeface="Oswald"/>
              </a:rPr>
              <a:t/>
            </a:r>
            <a:br>
              <a:rPr lang="en-US" sz="1600" dirty="0" smtClean="0">
                <a:solidFill>
                  <a:schemeClr val="tx1"/>
                </a:solidFill>
                <a:latin typeface="Oswald"/>
                <a:ea typeface="Oswald"/>
                <a:cs typeface="Oswald"/>
                <a:sym typeface="Oswald"/>
              </a:rPr>
            </a:br>
            <a:r>
              <a:rPr lang="ru-RU" sz="1600" dirty="0" smtClean="0">
                <a:solidFill>
                  <a:schemeClr val="tx1"/>
                </a:solidFill>
                <a:latin typeface="Oswald"/>
                <a:ea typeface="Oswald"/>
                <a:cs typeface="Oswald"/>
                <a:sym typeface="Oswald"/>
              </a:rPr>
              <a:t>за </a:t>
            </a:r>
            <a:r>
              <a:rPr lang="ru-RU" sz="1600" dirty="0">
                <a:solidFill>
                  <a:schemeClr val="tx1"/>
                </a:solidFill>
                <a:latin typeface="Oswald"/>
                <a:ea typeface="Oswald"/>
                <a:cs typeface="Oswald"/>
                <a:sym typeface="Oswald"/>
              </a:rPr>
              <a:t>ребенком, осваивающим образовательную программу дошкольного образования</a:t>
            </a:r>
          </a:p>
          <a:p>
            <a:pPr marL="457200" indent="-349250" algn="l">
              <a:lnSpc>
                <a:spcPct val="90000"/>
              </a:lnSpc>
              <a:spcBef>
                <a:spcPts val="0"/>
              </a:spcBef>
              <a:buClr>
                <a:schemeClr val="dk2"/>
              </a:buClr>
              <a:buSzPts val="1900"/>
              <a:buFont typeface="Oswald"/>
              <a:buChar char="●"/>
            </a:pPr>
            <a:r>
              <a:rPr lang="ru-RU" sz="1600" dirty="0" smtClean="0">
                <a:solidFill>
                  <a:schemeClr val="tx1"/>
                </a:solidFill>
                <a:latin typeface="Oswald"/>
                <a:ea typeface="Oswald"/>
                <a:cs typeface="Oswald"/>
                <a:sym typeface="Oswald"/>
              </a:rPr>
              <a:t>0771</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Полное </a:t>
            </a:r>
            <a:r>
              <a:rPr lang="ru-RU" sz="1600" dirty="0">
                <a:solidFill>
                  <a:schemeClr val="tx1"/>
                </a:solidFill>
                <a:latin typeface="Oswald"/>
                <a:ea typeface="Oswald"/>
                <a:cs typeface="Oswald"/>
                <a:sym typeface="Oswald"/>
              </a:rPr>
              <a:t>или частичное освобождение от родительской платы за присмотр и </a:t>
            </a:r>
            <a:r>
              <a:rPr lang="ru-RU" sz="1600" dirty="0" smtClean="0">
                <a:solidFill>
                  <a:schemeClr val="tx1"/>
                </a:solidFill>
                <a:latin typeface="Oswald"/>
                <a:ea typeface="Oswald"/>
                <a:cs typeface="Oswald"/>
                <a:sym typeface="Oswald"/>
              </a:rPr>
              <a:t>уход</a:t>
            </a:r>
            <a:r>
              <a:rPr lang="en-US" sz="1600" dirty="0" smtClean="0">
                <a:solidFill>
                  <a:schemeClr val="tx1"/>
                </a:solidFill>
                <a:latin typeface="Oswald"/>
                <a:ea typeface="Oswald"/>
                <a:cs typeface="Oswald"/>
                <a:sym typeface="Oswald"/>
              </a:rPr>
              <a:t/>
            </a:r>
            <a:br>
              <a:rPr lang="en-US" sz="1600" dirty="0" smtClean="0">
                <a:solidFill>
                  <a:schemeClr val="tx1"/>
                </a:solidFill>
                <a:latin typeface="Oswald"/>
                <a:ea typeface="Oswald"/>
                <a:cs typeface="Oswald"/>
                <a:sym typeface="Oswald"/>
              </a:rPr>
            </a:br>
            <a:r>
              <a:rPr lang="ru-RU" sz="1600" dirty="0" smtClean="0">
                <a:solidFill>
                  <a:schemeClr val="tx1"/>
                </a:solidFill>
                <a:latin typeface="Oswald"/>
                <a:ea typeface="Oswald"/>
                <a:cs typeface="Oswald"/>
                <a:sym typeface="Oswald"/>
              </a:rPr>
              <a:t>за </a:t>
            </a:r>
            <a:r>
              <a:rPr lang="ru-RU" sz="1600" dirty="0">
                <a:solidFill>
                  <a:schemeClr val="tx1"/>
                </a:solidFill>
                <a:latin typeface="Oswald"/>
                <a:ea typeface="Oswald"/>
                <a:cs typeface="Oswald"/>
                <a:sym typeface="Oswald"/>
              </a:rPr>
              <a:t>ребенком, осваивающим образовательную программу начального общего, основного общего и (или) среднего общего образования (общеобразовательную программу)</a:t>
            </a:r>
            <a:endParaRPr sz="1600" dirty="0">
              <a:solidFill>
                <a:schemeClr val="tx1"/>
              </a:solidFill>
              <a:latin typeface="Oswald" panose="020B0604020202020204" charset="-52"/>
              <a:ea typeface="Oswald"/>
              <a:cs typeface="Oswald"/>
              <a:sym typeface="Oswald"/>
            </a:endParaRP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0782</a:t>
            </a:r>
            <a:r>
              <a:rPr lang="en-US" sz="1600" dirty="0" smtClean="0">
                <a:solidFill>
                  <a:schemeClr val="tx1"/>
                </a:solidFill>
                <a:latin typeface="Oswald"/>
                <a:ea typeface="Oswald"/>
                <a:cs typeface="Oswald"/>
                <a:sym typeface="Oswald"/>
              </a:rPr>
              <a:t>	</a:t>
            </a:r>
            <a:r>
              <a:rPr lang="ru" sz="1600" dirty="0" smtClean="0">
                <a:solidFill>
                  <a:schemeClr val="tx1"/>
                </a:solidFill>
                <a:latin typeface="Oswald"/>
                <a:ea typeface="Oswald"/>
                <a:cs typeface="Oswald"/>
                <a:sym typeface="Oswald"/>
              </a:rPr>
              <a:t>Обеспечение </a:t>
            </a:r>
            <a:r>
              <a:rPr lang="ru" sz="1600" dirty="0">
                <a:solidFill>
                  <a:schemeClr val="tx1"/>
                </a:solidFill>
                <a:latin typeface="Oswald"/>
                <a:ea typeface="Oswald"/>
                <a:cs typeface="Oswald"/>
                <a:sym typeface="Oswald"/>
              </a:rPr>
              <a:t>отдыха и оздоровления детей за счет бюджета</a:t>
            </a: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0835</a:t>
            </a:r>
            <a:r>
              <a:rPr lang="en-US" sz="1600" dirty="0" smtClean="0">
                <a:solidFill>
                  <a:schemeClr val="tx1"/>
                </a:solidFill>
                <a:latin typeface="Oswald"/>
                <a:ea typeface="Oswald"/>
                <a:cs typeface="Oswald"/>
                <a:sym typeface="Oswald"/>
              </a:rPr>
              <a:t>	</a:t>
            </a:r>
            <a:r>
              <a:rPr lang="ru" sz="1600" dirty="0" smtClean="0">
                <a:solidFill>
                  <a:schemeClr val="tx1"/>
                </a:solidFill>
                <a:latin typeface="Oswald"/>
                <a:ea typeface="Oswald"/>
                <a:cs typeface="Oswald"/>
                <a:sym typeface="Oswald"/>
              </a:rPr>
              <a:t>Государственное </a:t>
            </a:r>
            <a:r>
              <a:rPr lang="ru" sz="1600" dirty="0">
                <a:solidFill>
                  <a:schemeClr val="tx1"/>
                </a:solidFill>
                <a:latin typeface="Oswald"/>
                <a:ea typeface="Oswald"/>
                <a:cs typeface="Oswald"/>
                <a:sym typeface="Oswald"/>
              </a:rPr>
              <a:t>обеспечение одеждой, обувью, мягким </a:t>
            </a:r>
            <a:r>
              <a:rPr lang="ru" sz="1600" dirty="0" smtClean="0">
                <a:solidFill>
                  <a:schemeClr val="tx1"/>
                </a:solidFill>
                <a:latin typeface="Oswald"/>
                <a:ea typeface="Oswald"/>
                <a:cs typeface="Oswald"/>
                <a:sym typeface="Oswald"/>
              </a:rPr>
              <a:t>инвентарем</a:t>
            </a:r>
          </a:p>
          <a:p>
            <a:pPr marL="457200" indent="-349250" algn="l">
              <a:lnSpc>
                <a:spcPct val="90000"/>
              </a:lnSpc>
              <a:spcBef>
                <a:spcPts val="0"/>
              </a:spcBef>
              <a:buClr>
                <a:schemeClr val="dk2"/>
              </a:buClr>
              <a:buSzPts val="1900"/>
              <a:buFont typeface="Oswald"/>
              <a:buChar char="●"/>
            </a:pPr>
            <a:r>
              <a:rPr lang="ru" sz="1600" dirty="0" smtClean="0">
                <a:solidFill>
                  <a:schemeClr val="tx1"/>
                </a:solidFill>
                <a:latin typeface="Oswald"/>
                <a:ea typeface="Oswald"/>
                <a:cs typeface="Oswald"/>
                <a:sym typeface="Oswald"/>
              </a:rPr>
              <a:t>7711</a:t>
            </a:r>
            <a:r>
              <a:rPr lang="en-US" sz="1600" dirty="0" smtClean="0">
                <a:solidFill>
                  <a:schemeClr val="tx1"/>
                </a:solidFill>
                <a:latin typeface="Oswald"/>
                <a:ea typeface="Oswald"/>
                <a:cs typeface="Oswald"/>
                <a:sym typeface="Oswald"/>
              </a:rPr>
              <a:t>	</a:t>
            </a:r>
            <a:r>
              <a:rPr lang="ru-RU" sz="1600" dirty="0" smtClean="0">
                <a:solidFill>
                  <a:schemeClr val="tx1"/>
                </a:solidFill>
                <a:latin typeface="Oswald"/>
                <a:ea typeface="Oswald"/>
                <a:cs typeface="Oswald"/>
                <a:sym typeface="Oswald"/>
              </a:rPr>
              <a:t>Освобождение </a:t>
            </a:r>
            <a:r>
              <a:rPr lang="ru-RU" sz="1600" dirty="0">
                <a:solidFill>
                  <a:schemeClr val="tx1"/>
                </a:solidFill>
                <a:latin typeface="Oswald"/>
                <a:ea typeface="Oswald"/>
                <a:cs typeface="Oswald"/>
                <a:sym typeface="Oswald"/>
              </a:rPr>
              <a:t>от платы за пользование жилым помещением (платы за наем</a:t>
            </a:r>
            <a:r>
              <a:rPr lang="ru-RU" sz="1600" dirty="0" smtClean="0">
                <a:solidFill>
                  <a:schemeClr val="tx1"/>
                </a:solidFill>
                <a:latin typeface="Oswald"/>
                <a:ea typeface="Oswald"/>
                <a:cs typeface="Oswald"/>
                <a:sym typeface="Oswald"/>
              </a:rPr>
              <a:t>)</a:t>
            </a:r>
            <a:r>
              <a:rPr lang="en-US" sz="1600" dirty="0" smtClean="0">
                <a:solidFill>
                  <a:schemeClr val="tx1"/>
                </a:solidFill>
                <a:latin typeface="Oswald"/>
                <a:ea typeface="Oswald"/>
                <a:cs typeface="Oswald"/>
                <a:sym typeface="Oswald"/>
              </a:rPr>
              <a:t/>
            </a:r>
            <a:br>
              <a:rPr lang="en-US" sz="1600" dirty="0" smtClean="0">
                <a:solidFill>
                  <a:schemeClr val="tx1"/>
                </a:solidFill>
                <a:latin typeface="Oswald"/>
                <a:ea typeface="Oswald"/>
                <a:cs typeface="Oswald"/>
                <a:sym typeface="Oswald"/>
              </a:rPr>
            </a:br>
            <a:r>
              <a:rPr lang="ru-RU" sz="1600" dirty="0" smtClean="0">
                <a:solidFill>
                  <a:schemeClr val="tx1"/>
                </a:solidFill>
                <a:latin typeface="Oswald"/>
                <a:ea typeface="Oswald"/>
                <a:cs typeface="Oswald"/>
                <a:sym typeface="Oswald"/>
              </a:rPr>
              <a:t>в </a:t>
            </a:r>
            <a:r>
              <a:rPr lang="ru-RU" sz="1600" dirty="0">
                <a:solidFill>
                  <a:schemeClr val="tx1"/>
                </a:solidFill>
                <a:latin typeface="Oswald"/>
                <a:ea typeface="Oswald"/>
                <a:cs typeface="Oswald"/>
                <a:sym typeface="Oswald"/>
              </a:rPr>
              <a:t>общежитиях образовательных организаций</a:t>
            </a:r>
            <a:endParaRPr sz="1600" dirty="0">
              <a:solidFill>
                <a:schemeClr val="tx1"/>
              </a:solidFill>
              <a:latin typeface="Oswald" panose="020B0604020202020204" charset="-52"/>
              <a:ea typeface="Oswald"/>
              <a:cs typeface="Oswald"/>
              <a:sym typeface="Oswa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0"/>
          <p:cNvSpPr/>
          <p:nvPr/>
        </p:nvSpPr>
        <p:spPr>
          <a:xfrm>
            <a:off x="492159" y="798632"/>
            <a:ext cx="8053500" cy="3849824"/>
          </a:xfrm>
          <a:prstGeom prst="rect">
            <a:avLst/>
          </a:prstGeom>
          <a:noFill/>
          <a:ln>
            <a:noFill/>
          </a:ln>
        </p:spPr>
        <p:txBody>
          <a:bodyPr spcFirstLastPara="1" wrap="square" lIns="68575" tIns="34275" rIns="68575" bIns="34275" anchor="t" anchorCtr="0">
            <a:noAutofit/>
          </a:bodyPr>
          <a:lstStyle/>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a:sym typeface="Oswald"/>
              </a:rPr>
              <a:t>Нормативные основания</a:t>
            </a:r>
          </a:p>
          <a:p>
            <a:pPr marL="460800" lvl="0" indent="-319300" algn="just" defTabSz="342900">
              <a:buClr>
                <a:srgbClr val="2C3C43"/>
              </a:buClr>
              <a:buSzPts val="1400"/>
              <a:buFont typeface="Oswald"/>
              <a:buChar char="●"/>
            </a:pPr>
            <a:r>
              <a:rPr lang="ru-RU" sz="1300" kern="1200" dirty="0">
                <a:solidFill>
                  <a:prstClr val="black"/>
                </a:solidFill>
                <a:latin typeface="Oswald" panose="00000500000000000000" pitchFamily="2" charset="-52"/>
                <a:ea typeface="Oswald"/>
                <a:cs typeface="Oswald"/>
                <a:sym typeface="Oswald"/>
              </a:rPr>
              <a:t>Закон Свердловской области от 15.07.2013 № 78-ОЗ </a:t>
            </a:r>
            <a:r>
              <a:rPr lang="ru-RU" sz="1300" kern="1200" dirty="0" smtClean="0">
                <a:solidFill>
                  <a:prstClr val="black"/>
                </a:solidFill>
                <a:latin typeface="Oswald" panose="00000500000000000000" pitchFamily="2" charset="-52"/>
                <a:ea typeface="Oswald"/>
                <a:cs typeface="Oswald"/>
                <a:sym typeface="Oswald"/>
              </a:rPr>
              <a:t>«Об </a:t>
            </a:r>
            <a:r>
              <a:rPr lang="ru-RU" sz="1300" kern="1200" dirty="0">
                <a:solidFill>
                  <a:prstClr val="black"/>
                </a:solidFill>
                <a:latin typeface="Oswald" panose="00000500000000000000" pitchFamily="2" charset="-52"/>
                <a:ea typeface="Oswald"/>
                <a:cs typeface="Oswald"/>
                <a:sym typeface="Oswald"/>
              </a:rPr>
              <a:t>образовании в Свердловской </a:t>
            </a:r>
            <a:r>
              <a:rPr lang="ru-RU" sz="1300" kern="1200" dirty="0" smtClean="0">
                <a:solidFill>
                  <a:prstClr val="black"/>
                </a:solidFill>
                <a:latin typeface="Oswald" panose="00000500000000000000" pitchFamily="2" charset="-52"/>
                <a:ea typeface="Oswald"/>
                <a:cs typeface="Oswald"/>
                <a:sym typeface="Oswald"/>
              </a:rPr>
              <a:t>области»</a:t>
            </a:r>
            <a:endParaRPr sz="1200" b="1" dirty="0">
              <a:solidFill>
                <a:schemeClr val="tx1"/>
              </a:solidFill>
              <a:latin typeface="Oswald" panose="00000500000000000000" pitchFamily="2" charset="-52"/>
              <a:ea typeface="Oswald"/>
              <a:cs typeface="Oswald"/>
              <a:sym typeface="Oswald"/>
            </a:endParaRP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a:sym typeface="Oswald"/>
              </a:rPr>
              <a:t>Закон Свердловской области от 26.07.2022 № 95-ОЗ </a:t>
            </a:r>
            <a:r>
              <a:rPr lang="ru-RU" sz="1200" dirty="0" smtClean="0">
                <a:solidFill>
                  <a:schemeClr val="tx1"/>
                </a:solidFill>
                <a:latin typeface="Oswald" panose="00000500000000000000" pitchFamily="2" charset="-52"/>
                <a:ea typeface="Oswald"/>
                <a:cs typeface="Oswald"/>
                <a:sym typeface="Oswald"/>
              </a:rPr>
              <a:t>«О </a:t>
            </a:r>
            <a:r>
              <a:rPr lang="ru-RU" sz="1200" dirty="0">
                <a:solidFill>
                  <a:schemeClr val="tx1"/>
                </a:solidFill>
                <a:latin typeface="Oswald" panose="00000500000000000000" pitchFamily="2" charset="-52"/>
                <a:ea typeface="Oswald"/>
                <a:cs typeface="Oswald"/>
                <a:sym typeface="Oswald"/>
              </a:rPr>
              <a:t>внесении изменения в Закон Свердловской области </a:t>
            </a:r>
            <a:r>
              <a:rPr lang="ru-RU" sz="1200" dirty="0" smtClean="0">
                <a:solidFill>
                  <a:schemeClr val="tx1"/>
                </a:solidFill>
                <a:latin typeface="Oswald" panose="00000500000000000000" pitchFamily="2" charset="-52"/>
                <a:ea typeface="Oswald"/>
                <a:cs typeface="Oswald"/>
                <a:sym typeface="Oswald"/>
              </a:rPr>
              <a:t>«Об </a:t>
            </a:r>
            <a:r>
              <a:rPr lang="ru-RU" sz="1200" dirty="0">
                <a:solidFill>
                  <a:schemeClr val="tx1"/>
                </a:solidFill>
                <a:latin typeface="Oswald" panose="00000500000000000000" pitchFamily="2" charset="-52"/>
                <a:ea typeface="Oswald"/>
                <a:cs typeface="Oswald"/>
                <a:sym typeface="Oswald"/>
              </a:rPr>
              <a:t>образовании в Свердловской </a:t>
            </a:r>
            <a:r>
              <a:rPr lang="ru-RU" sz="1200" dirty="0" smtClean="0">
                <a:solidFill>
                  <a:schemeClr val="tx1"/>
                </a:solidFill>
                <a:latin typeface="Oswald" panose="00000500000000000000" pitchFamily="2" charset="-52"/>
                <a:ea typeface="Oswald"/>
                <a:cs typeface="Oswald"/>
                <a:sym typeface="Oswald"/>
              </a:rPr>
              <a:t>области»</a:t>
            </a:r>
            <a:endParaRPr lang="ru-RU" sz="1200" dirty="0">
              <a:solidFill>
                <a:schemeClr val="tx1"/>
              </a:solidFill>
              <a:latin typeface="Oswald" panose="00000500000000000000" pitchFamily="2" charset="-52"/>
              <a:ea typeface="Oswald"/>
              <a:cs typeface="Oswald"/>
              <a:sym typeface="Oswald"/>
            </a:endParaRP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a:sym typeface="Oswald"/>
              </a:rPr>
              <a:t>Закон Свердловской области от 26.07.2022 № 96-ОЗ </a:t>
            </a:r>
            <a:r>
              <a:rPr lang="ru-RU" sz="1200" dirty="0" smtClean="0">
                <a:solidFill>
                  <a:schemeClr val="tx1"/>
                </a:solidFill>
                <a:latin typeface="Oswald" panose="00000500000000000000" pitchFamily="2" charset="-52"/>
                <a:ea typeface="Oswald"/>
                <a:cs typeface="Oswald"/>
                <a:sym typeface="Oswald"/>
              </a:rPr>
              <a:t>«О </a:t>
            </a:r>
            <a:r>
              <a:rPr lang="ru-RU" sz="1200" dirty="0">
                <a:solidFill>
                  <a:schemeClr val="tx1"/>
                </a:solidFill>
                <a:latin typeface="Oswald" panose="00000500000000000000" pitchFamily="2" charset="-52"/>
                <a:ea typeface="Oswald"/>
                <a:cs typeface="Oswald"/>
                <a:sym typeface="Oswald"/>
              </a:rPr>
              <a:t>внесении изменений в отдельные законы Свердловской </a:t>
            </a:r>
            <a:r>
              <a:rPr lang="ru-RU" sz="1200" dirty="0" smtClean="0">
                <a:solidFill>
                  <a:schemeClr val="tx1"/>
                </a:solidFill>
                <a:latin typeface="Oswald" panose="00000500000000000000" pitchFamily="2" charset="-52"/>
                <a:ea typeface="Oswald"/>
                <a:cs typeface="Oswald"/>
                <a:sym typeface="Oswald"/>
              </a:rPr>
              <a:t>области»</a:t>
            </a:r>
            <a:endParaRPr lang="ru-RU" sz="1200" dirty="0">
              <a:solidFill>
                <a:schemeClr val="tx1"/>
              </a:solidFill>
              <a:latin typeface="Oswald" panose="00000500000000000000" pitchFamily="2" charset="-52"/>
              <a:ea typeface="Oswald"/>
              <a:cs typeface="Oswald"/>
              <a:sym typeface="Oswald"/>
            </a:endParaRPr>
          </a:p>
          <a:p>
            <a:pPr marL="45720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a:sym typeface="Oswald"/>
              </a:rPr>
              <a:t>Закон Свердловской области от </a:t>
            </a:r>
            <a:r>
              <a:rPr lang="ru-RU" sz="1200" dirty="0">
                <a:solidFill>
                  <a:schemeClr val="tx1"/>
                </a:solidFill>
                <a:latin typeface="Oswald" panose="00000500000000000000" pitchFamily="2" charset="-52"/>
                <a:ea typeface="Oswald" panose="020B0604020202020204" charset="-52"/>
                <a:cs typeface="Oswald" panose="020B0604020202020204" charset="-52"/>
              </a:rPr>
              <a:t>03.11.2022 № 114-ОЗ </a:t>
            </a:r>
            <a:r>
              <a:rPr lang="en-US" sz="1200" dirty="0">
                <a:solidFill>
                  <a:schemeClr val="tx1"/>
                </a:solidFill>
                <a:latin typeface="Oswald" panose="00000500000000000000" pitchFamily="2" charset="-52"/>
                <a:ea typeface="Oswald" panose="020B0604020202020204" charset="-52"/>
                <a:cs typeface="Oswald" panose="020B0604020202020204" charset="-52"/>
              </a:rPr>
              <a:t>«</a:t>
            </a:r>
            <a:r>
              <a:rPr lang="ru-RU" sz="1200" dirty="0">
                <a:solidFill>
                  <a:schemeClr val="tx1"/>
                </a:solidFill>
                <a:latin typeface="Oswald" panose="00000500000000000000" pitchFamily="2" charset="-52"/>
                <a:ea typeface="Oswald" panose="020B0604020202020204" charset="-52"/>
                <a:cs typeface="Oswald" panose="020B0604020202020204" charset="-52"/>
              </a:rPr>
              <a:t>О внесении изменений в статью 33-1 Закона Свердловской области </a:t>
            </a:r>
            <a:r>
              <a:rPr lang="ru-RU" sz="12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200" dirty="0">
                <a:solidFill>
                  <a:schemeClr val="tx1"/>
                </a:solidFill>
                <a:latin typeface="Oswald" panose="00000500000000000000" pitchFamily="2" charset="-52"/>
                <a:ea typeface="Oswald" panose="020B0604020202020204" charset="-52"/>
                <a:cs typeface="Oswald" panose="020B0604020202020204" charset="-52"/>
              </a:rPr>
              <a:t>образовании в Свердловской области</a:t>
            </a:r>
            <a:r>
              <a:rPr lang="en-US" sz="1200" dirty="0">
                <a:solidFill>
                  <a:schemeClr val="tx1"/>
                </a:solidFill>
                <a:latin typeface="Oswald" panose="00000500000000000000" pitchFamily="2" charset="-52"/>
                <a:ea typeface="Oswald" panose="020B0604020202020204" charset="-52"/>
                <a:cs typeface="Oswald" panose="020B0604020202020204" charset="-52"/>
              </a:rPr>
              <a:t>»</a:t>
            </a:r>
            <a:endParaRPr lang="ru-RU" sz="1200" dirty="0">
              <a:solidFill>
                <a:schemeClr val="tx1"/>
              </a:solidFill>
              <a:latin typeface="Oswald" panose="00000500000000000000" pitchFamily="2" charset="-52"/>
              <a:ea typeface="Oswald" panose="020B0604020202020204" charset="-52"/>
              <a:cs typeface="Oswald" panose="020B0604020202020204" charset="-52"/>
            </a:endParaRPr>
          </a:p>
          <a:p>
            <a:pPr marL="457200" indent="-304800">
              <a:buClr>
                <a:schemeClr val="dk2"/>
              </a:buClr>
              <a:buSzPts val="1200"/>
              <a:buFont typeface="Oswald"/>
              <a:buChar char="●"/>
            </a:pPr>
            <a:r>
              <a:rPr lang="ru-RU" sz="1200" dirty="0">
                <a:solidFill>
                  <a:schemeClr val="tx1"/>
                </a:solidFill>
                <a:latin typeface="Oswald" panose="00000500000000000000" pitchFamily="2" charset="-52"/>
                <a:ea typeface="Oswald" panose="020B0604020202020204" charset="-52"/>
                <a:cs typeface="Oswald" panose="020B0604020202020204" charset="-52"/>
              </a:rPr>
              <a:t>Закон Свердловской области от 07.06.2023 № 57-ОЗ </a:t>
            </a:r>
            <a:r>
              <a:rPr lang="ru-RU" sz="1200" dirty="0" smtClean="0">
                <a:solidFill>
                  <a:schemeClr val="tx1"/>
                </a:solidFill>
                <a:latin typeface="Oswald" panose="00000500000000000000" pitchFamily="2" charset="-52"/>
                <a:ea typeface="Oswald" panose="020B0604020202020204" charset="-52"/>
                <a:cs typeface="Oswald" panose="020B0604020202020204" charset="-52"/>
              </a:rPr>
              <a:t>«О </a:t>
            </a:r>
            <a:r>
              <a:rPr lang="ru-RU" sz="1200" dirty="0">
                <a:solidFill>
                  <a:schemeClr val="tx1"/>
                </a:solidFill>
                <a:latin typeface="Oswald" panose="00000500000000000000" pitchFamily="2" charset="-52"/>
                <a:ea typeface="Oswald" panose="020B0604020202020204" charset="-52"/>
                <a:cs typeface="Oswald" panose="020B0604020202020204" charset="-52"/>
              </a:rPr>
              <a:t>внесении изменений в статью 33-1 Закона Свердловской области </a:t>
            </a:r>
            <a:r>
              <a:rPr lang="ru-RU" sz="1200" dirty="0" smtClean="0">
                <a:solidFill>
                  <a:schemeClr val="tx1"/>
                </a:solidFill>
                <a:latin typeface="Oswald" panose="00000500000000000000" pitchFamily="2" charset="-52"/>
                <a:ea typeface="Oswald" panose="020B0604020202020204" charset="-52"/>
                <a:cs typeface="Oswald" panose="020B0604020202020204" charset="-52"/>
              </a:rPr>
              <a:t>«Об </a:t>
            </a:r>
            <a:r>
              <a:rPr lang="ru-RU" sz="1200" dirty="0">
                <a:solidFill>
                  <a:schemeClr val="tx1"/>
                </a:solidFill>
                <a:latin typeface="Oswald" panose="00000500000000000000" pitchFamily="2" charset="-52"/>
                <a:ea typeface="Oswald" panose="020B0604020202020204" charset="-52"/>
                <a:cs typeface="Oswald" panose="020B0604020202020204" charset="-52"/>
              </a:rPr>
              <a:t>образовании в Свердловской </a:t>
            </a:r>
            <a:r>
              <a:rPr lang="ru-RU" sz="1200" dirty="0" smtClean="0">
                <a:solidFill>
                  <a:schemeClr val="tx1"/>
                </a:solidFill>
                <a:latin typeface="Oswald" panose="00000500000000000000" pitchFamily="2" charset="-52"/>
                <a:ea typeface="Oswald" panose="020B0604020202020204" charset="-52"/>
                <a:cs typeface="Oswald" panose="020B0604020202020204" charset="-52"/>
              </a:rPr>
              <a:t>области»</a:t>
            </a:r>
            <a:endParaRPr lang="en-US" sz="1200" dirty="0">
              <a:solidFill>
                <a:schemeClr val="tx1"/>
              </a:solidFill>
              <a:latin typeface="Oswald" panose="00000500000000000000" pitchFamily="2" charset="-52"/>
              <a:ea typeface="Oswald" panose="020B0604020202020204" charset="-52"/>
              <a:cs typeface="Oswald" panose="020B0604020202020204" charset="-52"/>
            </a:endParaRPr>
          </a:p>
          <a:p>
            <a:pPr marL="457200" marR="0" lvl="0" indent="-304800" algn="l" rtl="0">
              <a:spcBef>
                <a:spcPts val="0"/>
              </a:spcBef>
              <a:spcAft>
                <a:spcPts val="0"/>
              </a:spcAft>
              <a:buClr>
                <a:schemeClr val="dk2"/>
              </a:buClr>
              <a:buSzPts val="1200"/>
              <a:buFont typeface="Oswald"/>
              <a:buChar char="●"/>
            </a:pPr>
            <a:r>
              <a:rPr lang="ru" sz="12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05.03.2014 № 146 </a:t>
            </a:r>
            <a:r>
              <a:rPr lang="ru" sz="1200" dirty="0" smtClean="0">
                <a:solidFill>
                  <a:schemeClr val="tx1"/>
                </a:solidFill>
                <a:latin typeface="Oswald" panose="00000500000000000000" pitchFamily="2" charset="-52"/>
                <a:ea typeface="Oswald"/>
                <a:cs typeface="Oswald"/>
                <a:sym typeface="Oswald"/>
              </a:rPr>
              <a:t>«Об </a:t>
            </a:r>
            <a:r>
              <a:rPr lang="ru" sz="1200" dirty="0">
                <a:solidFill>
                  <a:schemeClr val="tx1"/>
                </a:solidFill>
                <a:latin typeface="Oswald" panose="00000500000000000000" pitchFamily="2" charset="-52"/>
                <a:ea typeface="Oswald"/>
                <a:cs typeface="Oswald"/>
                <a:sym typeface="Oswald"/>
              </a:rPr>
              <a:t>обеспечении питанием обучающихся по очной форме обучения в государственных общеобразовательных организациях Свердловской области</a:t>
            </a:r>
            <a:r>
              <a:rPr lang="ru" sz="1200" dirty="0" smtClean="0">
                <a:solidFill>
                  <a:schemeClr val="tx1"/>
                </a:solidFill>
                <a:latin typeface="Oswald" panose="00000500000000000000" pitchFamily="2" charset="-52"/>
                <a:ea typeface="Oswald"/>
                <a:cs typeface="Oswald"/>
                <a:sym typeface="Oswald"/>
              </a:rPr>
              <a:t>...»</a:t>
            </a:r>
            <a:endParaRPr sz="1200" dirty="0">
              <a:solidFill>
                <a:schemeClr val="tx1"/>
              </a:solidFill>
              <a:latin typeface="Oswald" panose="00000500000000000000" pitchFamily="2" charset="-52"/>
              <a:ea typeface="Oswald"/>
              <a:cs typeface="Oswald"/>
              <a:sym typeface="Oswald"/>
            </a:endParaRPr>
          </a:p>
          <a:p>
            <a:pPr marL="457200" marR="0" lvl="0" indent="-304800" algn="l" rtl="0">
              <a:spcBef>
                <a:spcPts val="0"/>
              </a:spcBef>
              <a:spcAft>
                <a:spcPts val="0"/>
              </a:spcAft>
              <a:buClr>
                <a:schemeClr val="dk2"/>
              </a:buClr>
              <a:buSzPts val="1200"/>
              <a:buFont typeface="Oswald"/>
              <a:buChar char="●"/>
            </a:pPr>
            <a:r>
              <a:rPr lang="ru" sz="12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03.09.2020 № 621 </a:t>
            </a:r>
            <a:r>
              <a:rPr lang="ru" sz="1200" dirty="0" smtClean="0">
                <a:solidFill>
                  <a:schemeClr val="tx1"/>
                </a:solidFill>
                <a:latin typeface="Oswald" panose="00000500000000000000" pitchFamily="2" charset="-52"/>
                <a:ea typeface="Oswald"/>
                <a:cs typeface="Oswald"/>
                <a:sym typeface="Oswald"/>
              </a:rPr>
              <a:t>«Об </a:t>
            </a:r>
            <a:r>
              <a:rPr lang="ru" sz="1200" dirty="0">
                <a:solidFill>
                  <a:schemeClr val="tx1"/>
                </a:solidFill>
                <a:latin typeface="Oswald" panose="00000500000000000000" pitchFamily="2" charset="-52"/>
                <a:ea typeface="Oswald"/>
                <a:cs typeface="Oswald"/>
                <a:sym typeface="Oswald"/>
              </a:rPr>
              <a:t>организации бесплатного горячего питания обучающихся, получающих начальное общее образование в государственных образовательных организациях Свердловской области и муниципальных общеобразовательных организациях, расположенных на территории Свердловской </a:t>
            </a:r>
            <a:r>
              <a:rPr lang="ru" sz="1200" dirty="0" smtClean="0">
                <a:solidFill>
                  <a:schemeClr val="tx1"/>
                </a:solidFill>
                <a:latin typeface="Oswald" panose="00000500000000000000" pitchFamily="2" charset="-52"/>
                <a:ea typeface="Oswald"/>
                <a:cs typeface="Oswald"/>
                <a:sym typeface="Oswald"/>
              </a:rPr>
              <a:t>области»</a:t>
            </a:r>
            <a:endParaRPr lang="ru" sz="1200" dirty="0">
              <a:solidFill>
                <a:schemeClr val="tx1"/>
              </a:solidFill>
              <a:latin typeface="Oswald" panose="00000500000000000000" pitchFamily="2" charset="-52"/>
              <a:ea typeface="Oswald"/>
              <a:cs typeface="Oswald"/>
              <a:sym typeface="Oswald"/>
            </a:endParaRPr>
          </a:p>
          <a:p>
            <a:pPr marL="914400" marR="0" lvl="0" indent="0" algn="l" rtl="0">
              <a:spcBef>
                <a:spcPts val="0"/>
              </a:spcBef>
              <a:spcAft>
                <a:spcPts val="0"/>
              </a:spcAft>
              <a:buNone/>
            </a:pPr>
            <a:endParaRPr sz="12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a:sym typeface="Oswald"/>
              </a:rPr>
              <a:t>Форма предоставления – натуральная</a:t>
            </a: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a:sym typeface="Oswald"/>
            </a:endParaRPr>
          </a:p>
          <a:p>
            <a:pPr marL="457200" lvl="0" indent="-304800" algn="just">
              <a:buClr>
                <a:schemeClr val="dk2"/>
              </a:buClr>
              <a:buSzPts val="1200"/>
              <a:buFont typeface="Oswald"/>
              <a:buChar char="●"/>
            </a:pPr>
            <a:r>
              <a:rPr lang="ru" sz="1200" dirty="0">
                <a:solidFill>
                  <a:schemeClr val="tx1"/>
                </a:solidFill>
                <a:latin typeface="Oswald" panose="00000500000000000000" pitchFamily="2" charset="-52"/>
                <a:ea typeface="Oswald"/>
                <a:cs typeface="Oswald"/>
                <a:sym typeface="Oswald"/>
              </a:rPr>
              <a:t>За счет субсидий из областного бюджета на финансовое обеспечение выполнения государственного задания учреждениями</a:t>
            </a:r>
            <a:endParaRPr sz="12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a:sym typeface="Oswald"/>
              </a:rPr>
              <a:t>Периодичность предоставления</a:t>
            </a:r>
            <a:endParaRPr sz="1200" b="1" dirty="0">
              <a:solidFill>
                <a:schemeClr val="tx1"/>
              </a:solidFill>
              <a:latin typeface="Oswald" panose="00000500000000000000" pitchFamily="2" charset="-52"/>
              <a:ea typeface="Oswald"/>
              <a:cs typeface="Oswald"/>
              <a:sym typeface="Oswald"/>
            </a:endParaRPr>
          </a:p>
          <a:p>
            <a:pPr marL="457200" lvl="0" indent="-304800" algn="l" rtl="0">
              <a:spcBef>
                <a:spcPts val="0"/>
              </a:spcBef>
              <a:spcAft>
                <a:spcPts val="0"/>
              </a:spcAft>
              <a:buClr>
                <a:schemeClr val="dk2"/>
              </a:buClr>
              <a:buSzPts val="1200"/>
              <a:buFont typeface="Oswald"/>
              <a:buChar char="●"/>
            </a:pPr>
            <a:r>
              <a:rPr lang="ru" sz="1200" dirty="0">
                <a:solidFill>
                  <a:schemeClr val="tx1"/>
                </a:solidFill>
                <a:latin typeface="Oswald" panose="00000500000000000000" pitchFamily="2" charset="-52"/>
                <a:ea typeface="Oswald"/>
                <a:cs typeface="Oswald"/>
                <a:sym typeface="Oswald"/>
              </a:rPr>
              <a:t>Ежемесячно</a:t>
            </a:r>
            <a:endParaRPr sz="1200" dirty="0">
              <a:solidFill>
                <a:schemeClr val="tx1"/>
              </a:solidFill>
              <a:latin typeface="Oswald" panose="00000500000000000000" pitchFamily="2" charset="-52"/>
              <a:ea typeface="Oswald"/>
              <a:cs typeface="Oswald"/>
              <a:sym typeface="Oswald"/>
            </a:endParaRPr>
          </a:p>
        </p:txBody>
      </p:sp>
      <p:sp>
        <p:nvSpPr>
          <p:cNvPr id="5" name="Google Shape;316;p46"/>
          <p:cNvSpPr txBox="1">
            <a:spLocks/>
          </p:cNvSpPr>
          <p:nvPr/>
        </p:nvSpPr>
        <p:spPr>
          <a:xfrm>
            <a:off x="2709855" y="90932"/>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panose="00000500000000000000" pitchFamily="2" charset="-52"/>
                <a:ea typeface="Oswald"/>
                <a:cs typeface="Oswald"/>
                <a:sym typeface="Oswald"/>
              </a:rPr>
              <a:t>Предоставление бесплатного питания</a:t>
            </a:r>
          </a:p>
        </p:txBody>
      </p:sp>
      <p:sp>
        <p:nvSpPr>
          <p:cNvPr id="6" name="Google Shape;318;p46"/>
          <p:cNvSpPr txBox="1"/>
          <p:nvPr/>
        </p:nvSpPr>
        <p:spPr>
          <a:xfrm>
            <a:off x="782955" y="90657"/>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a:t>
            </a:r>
            <a:r>
              <a:rPr lang="ru" sz="1500" b="1" dirty="0" smtClean="0">
                <a:latin typeface="Oswald" panose="00000500000000000000" pitchFamily="2" charset="-52"/>
                <a:ea typeface="Oswald"/>
                <a:cs typeface="Oswald"/>
                <a:sym typeface="Oswald"/>
              </a:rPr>
              <a:t>0758</a:t>
            </a:r>
            <a:endParaRPr sz="1500" b="1" dirty="0">
              <a:latin typeface="Oswald" panose="00000500000000000000" pitchFamily="2" charset="-52"/>
              <a:ea typeface="Oswald"/>
              <a:cs typeface="Oswald"/>
              <a:sym typeface="Oswa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2" name="Google Shape;282;p41"/>
          <p:cNvGraphicFramePr/>
          <p:nvPr>
            <p:extLst>
              <p:ext uri="{D42A27DB-BD31-4B8C-83A1-F6EECF244321}">
                <p14:modId xmlns:p14="http://schemas.microsoft.com/office/powerpoint/2010/main" val="1096046724"/>
              </p:ext>
            </p:extLst>
          </p:nvPr>
        </p:nvGraphicFramePr>
        <p:xfrm>
          <a:off x="445925" y="824353"/>
          <a:ext cx="8494225" cy="4206180"/>
        </p:xfrm>
        <a:graphic>
          <a:graphicData uri="http://schemas.openxmlformats.org/drawingml/2006/table">
            <a:tbl>
              <a:tblPr>
                <a:noFill/>
                <a:tableStyleId>{BF4A3D39-4975-46BA-BE83-8B02B6239DEE}</a:tableStyleId>
              </a:tblPr>
              <a:tblGrid>
                <a:gridCol w="4859500">
                  <a:extLst>
                    <a:ext uri="{9D8B030D-6E8A-4147-A177-3AD203B41FA5}">
                      <a16:colId xmlns:a16="http://schemas.microsoft.com/office/drawing/2014/main" val="20000"/>
                    </a:ext>
                  </a:extLst>
                </a:gridCol>
                <a:gridCol w="3634725">
                  <a:extLst>
                    <a:ext uri="{9D8B030D-6E8A-4147-A177-3AD203B41FA5}">
                      <a16:colId xmlns:a16="http://schemas.microsoft.com/office/drawing/2014/main" val="20001"/>
                    </a:ext>
                  </a:extLst>
                </a:gridCol>
              </a:tblGrid>
              <a:tr h="356412">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ctr" rtl="0">
                        <a:spcBef>
                          <a:spcPts val="0"/>
                        </a:spcBef>
                        <a:spcAft>
                          <a:spcPts val="0"/>
                        </a:spcAft>
                        <a:buNone/>
                      </a:pPr>
                      <a:r>
                        <a:rPr lang="ru" sz="1200" b="1" dirty="0">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184646">
                <a:tc>
                  <a:txBody>
                    <a:bodyPr/>
                    <a:lstStyle/>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Ребенок-инвалид, лица в возрасте до 18 лет, которым установлена категория </a:t>
                      </a:r>
                      <a:r>
                        <a:rPr lang="ru" sz="1000" kern="1200" dirty="0" smtClean="0">
                          <a:solidFill>
                            <a:schemeClr val="tx1"/>
                          </a:solidFill>
                          <a:latin typeface="Oswald"/>
                          <a:ea typeface="Oswald"/>
                          <a:cs typeface="Oswald"/>
                          <a:sym typeface="Oswald"/>
                        </a:rPr>
                        <a:t>«</a:t>
                      </a:r>
                      <a:r>
                        <a:rPr lang="ru" sz="1000" kern="1200" dirty="0" smtClean="0">
                          <a:solidFill>
                            <a:schemeClr val="tx1"/>
                          </a:solidFill>
                          <a:latin typeface="Oswald"/>
                          <a:ea typeface="Oswald"/>
                          <a:cs typeface="Oswald"/>
                          <a:sym typeface="Oswald"/>
                        </a:rPr>
                        <a:t>ребенок-инвалид</a:t>
                      </a:r>
                      <a:r>
                        <a:rPr lang="ru-RU" sz="1000" dirty="0" smtClean="0"/>
                        <a:t>»</a:t>
                      </a:r>
                      <a:endParaRPr lang="ru" sz="1000" kern="1200" dirty="0">
                        <a:solidFill>
                          <a:schemeClr val="tx1"/>
                        </a:solidFill>
                        <a:latin typeface="Oswald"/>
                        <a:ea typeface="Oswald"/>
                        <a:cs typeface="Oswald"/>
                        <a:sym typeface="Oswald"/>
                      </a:endParaRPr>
                    </a:p>
                    <a:p>
                      <a:pPr marL="179999" marR="0" lvl="0" indent="-149899" algn="just" defTabSz="342900" rtl="0" eaLnBrk="1" fontAlgn="auto" latinLnBrk="0" hangingPunct="1">
                        <a:lnSpc>
                          <a:spcPct val="100000"/>
                        </a:lnSpc>
                        <a:spcBef>
                          <a:spcPts val="0"/>
                        </a:spcBef>
                        <a:spcAft>
                          <a:spcPts val="0"/>
                        </a:spcAft>
                        <a:buClrTx/>
                        <a:buSzPts val="1000"/>
                        <a:buFont typeface="Oswald"/>
                        <a:buChar char="●"/>
                        <a:tabLst/>
                        <a:defRPr/>
                      </a:pPr>
                      <a:r>
                        <a:rPr lang="ru-RU" sz="10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000" baseline="0" dirty="0">
                          <a:solidFill>
                            <a:schemeClr val="tx1"/>
                          </a:solidFill>
                          <a:latin typeface="Oswald"/>
                          <a:ea typeface="Oswald"/>
                          <a:cs typeface="Oswald"/>
                          <a:sym typeface="Oswald"/>
                        </a:rPr>
                        <a:t> служащих умерли оба родителя или единственный родитель</a:t>
                      </a:r>
                    </a:p>
                    <a:p>
                      <a:pPr marL="179999" marR="0" lvl="0" indent="-149899" algn="just" defTabSz="342900" rtl="0" eaLnBrk="1" fontAlgn="auto" latinLnBrk="0" hangingPunct="1">
                        <a:lnSpc>
                          <a:spcPct val="100000"/>
                        </a:lnSpc>
                        <a:spcBef>
                          <a:spcPts val="0"/>
                        </a:spcBef>
                        <a:spcAft>
                          <a:spcPts val="0"/>
                        </a:spcAft>
                        <a:buClrTx/>
                        <a:buSzPts val="1000"/>
                        <a:buFont typeface="Oswald"/>
                        <a:buChar char="●"/>
                        <a:tabLst/>
                        <a:defRPr/>
                      </a:pPr>
                      <a:r>
                        <a:rPr lang="ru-RU" sz="1000" kern="1200" baseline="0" dirty="0">
                          <a:solidFill>
                            <a:schemeClr val="tx1"/>
                          </a:solidFill>
                          <a:latin typeface="Oswald"/>
                          <a:ea typeface="Oswald"/>
                          <a:cs typeface="Oswald"/>
                          <a:sym typeface="Oswald"/>
                        </a:rPr>
                        <a:t>Лица, потерявшие в период их обучения обоих родителей или единственного родителя, обучающихся по образовательным программам основного общего, среднего общего образования до завершения обучения по указанным программам</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Несовершеннолетние, содержащиеся в учреждениях системы профилактики безнадзорности и правонарушений несовершеннолетних, и несовершеннолетние, отбывающие наказание в местах лишения свободы</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Учащиеся, проживающие в интернате при образовательной (общеобразовательной) организации</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Обучающиеся с ограниченными возможностями здоровья</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Дети-сироты, дети, оставшиеся без попечения родителей,</a:t>
                      </a:r>
                      <a:r>
                        <a:rPr lang="ru" sz="1000" kern="1200" baseline="0" dirty="0">
                          <a:solidFill>
                            <a:schemeClr val="tx1"/>
                          </a:solidFill>
                          <a:latin typeface="Oswald"/>
                          <a:ea typeface="Oswald"/>
                          <a:cs typeface="Oswald"/>
                          <a:sym typeface="Oswald"/>
                        </a:rPr>
                        <a:t> </a:t>
                      </a:r>
                      <a:r>
                        <a:rPr lang="ru" sz="1000" kern="1200" baseline="0" dirty="0" smtClean="0">
                          <a:solidFill>
                            <a:schemeClr val="tx1"/>
                          </a:solidFill>
                          <a:latin typeface="Oswald"/>
                          <a:ea typeface="Oswald"/>
                          <a:cs typeface="Oswald"/>
                          <a:sym typeface="Oswald"/>
                        </a:rPr>
                        <a:t>л</a:t>
                      </a:r>
                      <a:r>
                        <a:rPr lang="ru-RU" sz="1000" kern="1200" dirty="0" err="1" smtClean="0">
                          <a:solidFill>
                            <a:schemeClr val="tx1"/>
                          </a:solidFill>
                          <a:latin typeface="Oswald"/>
                          <a:ea typeface="Oswald"/>
                          <a:cs typeface="Oswald"/>
                          <a:sym typeface="Oswald"/>
                        </a:rPr>
                        <a:t>ица</a:t>
                      </a:r>
                      <a:r>
                        <a:rPr lang="ru-RU" sz="1000" kern="1200" dirty="0" smtClean="0">
                          <a:solidFill>
                            <a:schemeClr val="tx1"/>
                          </a:solidFill>
                          <a:latin typeface="Oswald"/>
                          <a:ea typeface="Oswald"/>
                          <a:cs typeface="Oswald"/>
                          <a:sym typeface="Oswald"/>
                        </a:rPr>
                        <a:t> </a:t>
                      </a:r>
                      <a:r>
                        <a:rPr lang="ru-RU" sz="1000" kern="1200" dirty="0">
                          <a:solidFill>
                            <a:schemeClr val="tx1"/>
                          </a:solidFill>
                          <a:latin typeface="Oswald"/>
                          <a:ea typeface="Oswald"/>
                          <a:cs typeface="Oswald"/>
                          <a:sym typeface="Oswald"/>
                        </a:rPr>
                        <a:t>из числа детей-сирот и детей, оставшихся без попечения родителей, обучающиеся:</a:t>
                      </a:r>
                    </a:p>
                    <a:p>
                      <a:pPr marL="544450" lvl="1" indent="-171450" algn="just" defTabSz="342900" rtl="0" eaLnBrk="1" latinLnBrk="0" hangingPunct="1">
                        <a:spcBef>
                          <a:spcPts val="0"/>
                        </a:spcBef>
                        <a:spcAft>
                          <a:spcPts val="0"/>
                        </a:spcAft>
                        <a:buSzPts val="1000"/>
                        <a:buFont typeface="Arial" panose="020B0604020202020204" pitchFamily="34" charset="0"/>
                        <a:buChar char="•"/>
                      </a:pPr>
                      <a:r>
                        <a:rPr lang="ru-RU" sz="1000" kern="1200" baseline="0" dirty="0" smtClean="0">
                          <a:solidFill>
                            <a:schemeClr val="tx1"/>
                          </a:solidFill>
                          <a:latin typeface="Oswald"/>
                          <a:ea typeface="Oswald"/>
                          <a:cs typeface="Oswald"/>
                          <a:sym typeface="Oswald"/>
                        </a:rPr>
                        <a:t> </a:t>
                      </a:r>
                      <a:r>
                        <a:rPr lang="ru-RU" sz="1000" kern="1200" baseline="0" dirty="0">
                          <a:solidFill>
                            <a:schemeClr val="tx1"/>
                          </a:solidFill>
                          <a:latin typeface="Oswald"/>
                          <a:ea typeface="Oswald"/>
                          <a:cs typeface="Oswald"/>
                          <a:sym typeface="Oswald"/>
                        </a:rPr>
                        <a:t>по очной форме</a:t>
                      </a:r>
                      <a:r>
                        <a:rPr lang="ru-RU" sz="1000" kern="1200" dirty="0">
                          <a:solidFill>
                            <a:schemeClr val="tx1"/>
                          </a:solidFill>
                          <a:latin typeface="Oswald"/>
                          <a:ea typeface="Oswald"/>
                          <a:cs typeface="Oswald"/>
                          <a:sym typeface="Oswald"/>
                        </a:rPr>
                        <a:t> по</a:t>
                      </a:r>
                      <a:r>
                        <a:rPr lang="ru-RU" sz="1000" kern="1200" baseline="0" dirty="0">
                          <a:solidFill>
                            <a:schemeClr val="tx1"/>
                          </a:solidFill>
                          <a:latin typeface="Oswald"/>
                          <a:ea typeface="Oswald"/>
                          <a:cs typeface="Oswald"/>
                          <a:sym typeface="Oswald"/>
                        </a:rPr>
                        <a:t> основным профессиональным образовательным </a:t>
                      </a:r>
                      <a:r>
                        <a:rPr lang="ru-RU" sz="1000" kern="1200" dirty="0">
                          <a:solidFill>
                            <a:schemeClr val="tx1"/>
                          </a:solidFill>
                          <a:latin typeface="Oswald"/>
                          <a:ea typeface="Oswald"/>
                          <a:cs typeface="Oswald"/>
                          <a:sym typeface="Oswald"/>
                        </a:rPr>
                        <a:t>программам и (или) по программам профессиональной подготовки по профессиям рабочих, должностям служащих</a:t>
                      </a:r>
                    </a:p>
                    <a:p>
                      <a:pPr marL="544450" lvl="1" indent="-171450" algn="just" defTabSz="342900" rtl="0" eaLnBrk="1" latinLnBrk="0" hangingPunct="1">
                        <a:spcBef>
                          <a:spcPts val="0"/>
                        </a:spcBef>
                        <a:spcAft>
                          <a:spcPts val="0"/>
                        </a:spcAft>
                        <a:buSzPts val="1000"/>
                        <a:buFont typeface="Arial" panose="020B0604020202020204" pitchFamily="34" charset="0"/>
                        <a:buChar char="•"/>
                      </a:pPr>
                      <a:r>
                        <a:rPr lang="ru-RU" sz="1000" kern="1200" dirty="0" smtClean="0">
                          <a:solidFill>
                            <a:schemeClr val="tx1"/>
                          </a:solidFill>
                          <a:latin typeface="Oswald"/>
                          <a:ea typeface="Oswald"/>
                          <a:cs typeface="Oswald"/>
                          <a:sym typeface="Oswald"/>
                        </a:rPr>
                        <a:t>по </a:t>
                      </a:r>
                      <a:r>
                        <a:rPr lang="ru-RU" sz="1000" kern="1200" dirty="0">
                          <a:solidFill>
                            <a:schemeClr val="tx1"/>
                          </a:solidFill>
                          <a:latin typeface="Oswald"/>
                          <a:ea typeface="Oswald"/>
                          <a:cs typeface="Oswald"/>
                          <a:sym typeface="Oswald"/>
                        </a:rPr>
                        <a:t>образовательным программам основного общего, среднего общего образования до </a:t>
                      </a:r>
                      <a:r>
                        <a:rPr lang="ru-RU" sz="1000" kern="1200" dirty="0" smtClean="0">
                          <a:solidFill>
                            <a:schemeClr val="tx1"/>
                          </a:solidFill>
                          <a:latin typeface="Oswald"/>
                          <a:ea typeface="Oswald"/>
                          <a:cs typeface="Oswald"/>
                          <a:sym typeface="Oswald"/>
                        </a:rPr>
                        <a:t>завершения </a:t>
                      </a:r>
                      <a:r>
                        <a:rPr lang="ru-RU" sz="1000" kern="1200" dirty="0">
                          <a:solidFill>
                            <a:schemeClr val="tx1"/>
                          </a:solidFill>
                          <a:latin typeface="Oswald"/>
                          <a:ea typeface="Oswald"/>
                          <a:cs typeface="Oswald"/>
                          <a:sym typeface="Oswald"/>
                        </a:rPr>
                        <a:t>обучения по указанным программам</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Дети из числа многодетных семей</a:t>
                      </a:r>
                      <a:endParaRPr sz="1000" kern="1200" dirty="0">
                        <a:solidFill>
                          <a:schemeClr val="tx1"/>
                        </a:solidFill>
                        <a:latin typeface="Oswald"/>
                        <a:ea typeface="Oswald"/>
                        <a:cs typeface="Oswald"/>
                        <a:sym typeface="Oswald"/>
                      </a:endParaRPr>
                    </a:p>
                    <a:p>
                      <a:pPr marL="179999" lvl="0" indent="-149899" algn="just" defTabSz="342900" rtl="0" eaLnBrk="1" latinLnBrk="0" hangingPunct="1">
                        <a:spcBef>
                          <a:spcPts val="0"/>
                        </a:spcBef>
                        <a:spcAft>
                          <a:spcPts val="0"/>
                        </a:spcAft>
                        <a:buSzPts val="1000"/>
                        <a:buFont typeface="Oswald"/>
                        <a:buChar char="●"/>
                      </a:pPr>
                      <a:r>
                        <a:rPr lang="ru" sz="1000" kern="1200" dirty="0">
                          <a:solidFill>
                            <a:schemeClr val="tx1"/>
                          </a:solidFill>
                          <a:latin typeface="Oswald"/>
                          <a:ea typeface="Oswald"/>
                          <a:cs typeface="Oswald"/>
                          <a:sym typeface="Oswald"/>
                        </a:rPr>
                        <a:t>Отдельные категории граждан, проживающие в малоимущих семьях</a:t>
                      </a:r>
                      <a:endParaRPr sz="1000" kern="1200" dirty="0">
                        <a:solidFill>
                          <a:schemeClr val="tx1"/>
                        </a:solidFill>
                        <a:latin typeface="Oswald"/>
                        <a:ea typeface="Oswald"/>
                        <a:cs typeface="Oswald"/>
                        <a:sym typeface="Oswald"/>
                      </a:endParaRPr>
                    </a:p>
                  </a:txBody>
                  <a:tcPr marL="91425" marR="91425" marT="91425" marB="91425"/>
                </a:tc>
                <a:tc>
                  <a:txBody>
                    <a:bodyPr/>
                    <a:lstStyle/>
                    <a:p>
                      <a:pPr marL="179999" lvl="0" indent="-158750" algn="l" rtl="0">
                        <a:spcBef>
                          <a:spcPts val="0"/>
                        </a:spcBef>
                        <a:spcAft>
                          <a:spcPts val="0"/>
                        </a:spcAft>
                        <a:buSzPts val="1150"/>
                        <a:buFont typeface="Oswald"/>
                        <a:buChar char="●"/>
                      </a:pPr>
                      <a:r>
                        <a:rPr lang="ru" sz="1000" dirty="0">
                          <a:latin typeface="Oswald"/>
                          <a:ea typeface="Oswald"/>
                          <a:cs typeface="Oswald"/>
                          <a:sym typeface="Oswald"/>
                        </a:rPr>
                        <a:t>Подача заявления руководителю образовательной организации</a:t>
                      </a:r>
                      <a:endParaRPr sz="1000" dirty="0">
                        <a:latin typeface="Oswald"/>
                        <a:ea typeface="Oswald"/>
                        <a:cs typeface="Oswald"/>
                        <a:sym typeface="Oswald"/>
                      </a:endParaRPr>
                    </a:p>
                    <a:p>
                      <a:pPr marL="179999" lvl="0" indent="-158750" algn="l" rtl="0">
                        <a:lnSpc>
                          <a:spcPct val="115000"/>
                        </a:lnSpc>
                        <a:spcBef>
                          <a:spcPts val="0"/>
                        </a:spcBef>
                        <a:spcAft>
                          <a:spcPts val="0"/>
                        </a:spcAft>
                        <a:buSzPts val="1150"/>
                        <a:buFont typeface="Oswald"/>
                        <a:buChar char="●"/>
                      </a:pPr>
                      <a:r>
                        <a:rPr lang="ru" sz="1000" dirty="0">
                          <a:latin typeface="Oswald"/>
                          <a:ea typeface="Oswald"/>
                          <a:cs typeface="Oswald"/>
                          <a:sym typeface="Oswald"/>
                        </a:rPr>
                        <a:t>Справка о среднедушевом доходе семьи для предоставления бесплатного питания (завтрак или обед)</a:t>
                      </a:r>
                      <a:endParaRPr sz="1000" dirty="0">
                        <a:latin typeface="Oswald"/>
                        <a:ea typeface="Oswald"/>
                        <a:cs typeface="Oswald"/>
                        <a:sym typeface="Oswald"/>
                      </a:endParaRPr>
                    </a:p>
                    <a:p>
                      <a:pPr marL="179999" lvl="0" indent="-158750" algn="l" rtl="0">
                        <a:lnSpc>
                          <a:spcPct val="115000"/>
                        </a:lnSpc>
                        <a:spcBef>
                          <a:spcPts val="0"/>
                        </a:spcBef>
                        <a:spcAft>
                          <a:spcPts val="0"/>
                        </a:spcAft>
                        <a:buSzPts val="1150"/>
                        <a:buFont typeface="Oswald"/>
                        <a:buChar char="●"/>
                      </a:pPr>
                      <a:r>
                        <a:rPr lang="ru" sz="1000" dirty="0">
                          <a:latin typeface="Oswald"/>
                          <a:ea typeface="Oswald"/>
                          <a:cs typeface="Oswald"/>
                          <a:sym typeface="Oswald"/>
                        </a:rPr>
                        <a:t>Предоставление документов,</a:t>
                      </a:r>
                      <a:r>
                        <a:rPr lang="ru" sz="1000" baseline="0" dirty="0">
                          <a:latin typeface="Oswald"/>
                          <a:ea typeface="Oswald"/>
                          <a:cs typeface="Oswald"/>
                          <a:sym typeface="Oswald"/>
                        </a:rPr>
                        <a:t> подтверждающих статус обучающегося</a:t>
                      </a:r>
                      <a:endParaRPr sz="10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316;p46"/>
          <p:cNvSpPr txBox="1">
            <a:spLocks/>
          </p:cNvSpPr>
          <p:nvPr/>
        </p:nvSpPr>
        <p:spPr>
          <a:xfrm>
            <a:off x="2709855" y="90932"/>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panose="00000500000000000000" pitchFamily="2" charset="-52"/>
                <a:ea typeface="Oswald"/>
                <a:cs typeface="Oswald"/>
                <a:sym typeface="Oswald"/>
              </a:rPr>
              <a:t>Предоставление бесплатного питания</a:t>
            </a:r>
          </a:p>
        </p:txBody>
      </p:sp>
      <p:sp>
        <p:nvSpPr>
          <p:cNvPr id="7" name="Google Shape;318;p46"/>
          <p:cNvSpPr txBox="1"/>
          <p:nvPr/>
        </p:nvSpPr>
        <p:spPr>
          <a:xfrm>
            <a:off x="782955" y="90657"/>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a:t>
            </a:r>
            <a:r>
              <a:rPr lang="ru" sz="1500" b="1" dirty="0" smtClean="0">
                <a:latin typeface="Oswald" panose="00000500000000000000" pitchFamily="2" charset="-52"/>
                <a:ea typeface="Oswald"/>
                <a:cs typeface="Oswald"/>
                <a:sym typeface="Oswald"/>
              </a:rPr>
              <a:t>0758</a:t>
            </a:r>
            <a:endParaRPr sz="1500" b="1" dirty="0">
              <a:latin typeface="Oswald" panose="00000500000000000000" pitchFamily="2" charset="-52"/>
              <a:ea typeface="Oswald"/>
              <a:cs typeface="Oswald"/>
              <a:sym typeface="Oswald"/>
            </a:endParaRPr>
          </a:p>
        </p:txBody>
      </p:sp>
    </p:spTree>
    <p:extLst>
      <p:ext uri="{BB962C8B-B14F-4D97-AF65-F5344CB8AC3E}">
        <p14:creationId xmlns:p14="http://schemas.microsoft.com/office/powerpoint/2010/main" val="349953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7" name="Google Shape;107;p16"/>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0428</a:t>
            </a:r>
            <a:endParaRPr sz="1500" b="1" dirty="0">
              <a:latin typeface="Oswald"/>
              <a:ea typeface="Oswald"/>
              <a:cs typeface="Oswald"/>
              <a:sym typeface="Oswald"/>
            </a:endParaRPr>
          </a:p>
        </p:txBody>
      </p:sp>
      <p:graphicFrame>
        <p:nvGraphicFramePr>
          <p:cNvPr id="108" name="Google Shape;108;p16"/>
          <p:cNvGraphicFramePr/>
          <p:nvPr>
            <p:extLst>
              <p:ext uri="{D42A27DB-BD31-4B8C-83A1-F6EECF244321}">
                <p14:modId xmlns:p14="http://schemas.microsoft.com/office/powerpoint/2010/main" val="2912864886"/>
              </p:ext>
            </p:extLst>
          </p:nvPr>
        </p:nvGraphicFramePr>
        <p:xfrm>
          <a:off x="324888" y="1271770"/>
          <a:ext cx="8494225" cy="320028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453550">
                <a:tc>
                  <a:txBody>
                    <a:bodyPr/>
                    <a:lstStyle/>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 sz="1150" baseline="0" dirty="0">
                          <a:solidFill>
                            <a:schemeClr val="tx1"/>
                          </a:solidFill>
                          <a:latin typeface="Oswald"/>
                          <a:ea typeface="Oswald"/>
                          <a:cs typeface="Oswald"/>
                          <a:sym typeface="Oswald"/>
                        </a:rPr>
                        <a:t> служащих умерли оба родителя или единственный родитель</a:t>
                      </a:r>
                      <a:endParaRPr sz="1150" dirty="0">
                        <a:solidFill>
                          <a:schemeClr val="tx1"/>
                        </a:solidFill>
                        <a:latin typeface="Oswald"/>
                        <a:ea typeface="Oswald"/>
                        <a:cs typeface="Oswald"/>
                        <a:sym typeface="Oswald"/>
                      </a:endParaRPr>
                    </a:p>
                  </a:txBody>
                  <a:tcPr marL="91425" marR="91425" marT="91425" marB="91425"/>
                </a:tc>
                <a:tc>
                  <a:txBody>
                    <a:bodyPr/>
                    <a:lstStyle/>
                    <a:p>
                      <a:pPr marL="179999" lvl="0" indent="-168275" algn="l" rtl="0">
                        <a:spcBef>
                          <a:spcPts val="0"/>
                        </a:spcBef>
                        <a:spcAft>
                          <a:spcPts val="0"/>
                        </a:spcAft>
                        <a:buSzPts val="1150"/>
                        <a:buFont typeface="Oswald"/>
                        <a:buChar char="●"/>
                      </a:pPr>
                      <a:r>
                        <a:rPr lang="ru" sz="1150" dirty="0">
                          <a:latin typeface="Oswald"/>
                          <a:ea typeface="Oswald"/>
                          <a:cs typeface="Oswald"/>
                          <a:sym typeface="Oswald"/>
                        </a:rPr>
                        <a:t>Подача заявления руководителю образовательной организации</a:t>
                      </a:r>
                      <a:endParaRPr sz="1150" dirty="0">
                        <a:solidFill>
                          <a:srgbClr val="FF0000"/>
                        </a:solidFill>
                        <a:latin typeface="Oswald"/>
                        <a:ea typeface="Oswald"/>
                        <a:cs typeface="Oswald"/>
                        <a:sym typeface="Oswald"/>
                      </a:endParaRPr>
                    </a:p>
                    <a:p>
                      <a:pPr marL="179999" lvl="0" indent="-168275" algn="l" rtl="0">
                        <a:spcBef>
                          <a:spcPts val="0"/>
                        </a:spcBef>
                        <a:spcAft>
                          <a:spcPts val="0"/>
                        </a:spcAft>
                        <a:buSzPts val="1150"/>
                        <a:buFont typeface="Oswald"/>
                        <a:buChar char="●"/>
                      </a:pPr>
                      <a:r>
                        <a:rPr lang="ru" sz="1150" dirty="0">
                          <a:latin typeface="Oswald"/>
                          <a:ea typeface="Oswald"/>
                          <a:cs typeface="Oswald"/>
                          <a:sym typeface="Oswald"/>
                        </a:rPr>
                        <a:t>Свидетельство о смерти родителя</a:t>
                      </a:r>
                      <a:endParaRPr sz="115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r h="303450">
                <a:tc>
                  <a:txBody>
                    <a:bodyPr/>
                    <a:lstStyle/>
                    <a:p>
                      <a:pPr marL="179999" lvl="0" indent="-159424" algn="l" rtl="0">
                        <a:spcBef>
                          <a:spcPts val="0"/>
                        </a:spcBef>
                        <a:spcAft>
                          <a:spcPts val="0"/>
                        </a:spcAft>
                        <a:buSzPts val="1150"/>
                        <a:buFont typeface="Oswald"/>
                        <a:buChar char="●"/>
                      </a:pPr>
                      <a:r>
                        <a:rPr lang="ru" sz="1150">
                          <a:latin typeface="Oswald"/>
                          <a:ea typeface="Oswald"/>
                          <a:cs typeface="Oswald"/>
                          <a:sym typeface="Oswald"/>
                        </a:rPr>
                        <a:t>Обучающиеся с ограниченными возможностями здоровья</a:t>
                      </a:r>
                      <a:endParaRPr sz="1150" dirty="0">
                        <a:latin typeface="Oswald"/>
                        <a:ea typeface="Oswald"/>
                        <a:cs typeface="Oswald"/>
                        <a:sym typeface="Oswald"/>
                      </a:endParaRPr>
                    </a:p>
                  </a:txBody>
                  <a:tcPr marL="91425" marR="91425" marT="91425" marB="91425"/>
                </a:tc>
                <a:tc>
                  <a:txBody>
                    <a:bodyPr/>
                    <a:lstStyle/>
                    <a:p>
                      <a:pPr marL="179999" lvl="0" indent="-163024" algn="l" rtl="0">
                        <a:spcBef>
                          <a:spcPts val="0"/>
                        </a:spcBef>
                        <a:spcAft>
                          <a:spcPts val="0"/>
                        </a:spcAft>
                        <a:buSzPts val="1150"/>
                        <a:buFont typeface="Oswald"/>
                        <a:buChar char="●"/>
                      </a:pPr>
                      <a:r>
                        <a:rPr lang="ru" sz="1150">
                          <a:latin typeface="Oswald"/>
                          <a:ea typeface="Oswald"/>
                          <a:cs typeface="Oswald"/>
                          <a:sym typeface="Oswald"/>
                        </a:rPr>
                        <a:t>Подача заявления руководителю образовательной организации</a:t>
                      </a:r>
                      <a:endParaRPr sz="1150" dirty="0">
                        <a:solidFill>
                          <a:srgbClr val="FF0000"/>
                        </a:solidFill>
                        <a:latin typeface="Oswald"/>
                        <a:ea typeface="Oswald"/>
                        <a:cs typeface="Oswald"/>
                        <a:sym typeface="Oswald"/>
                      </a:endParaRPr>
                    </a:p>
                    <a:p>
                      <a:pPr marL="179999" lvl="0" indent="-163024" algn="l" rtl="0">
                        <a:spcBef>
                          <a:spcPts val="0"/>
                        </a:spcBef>
                        <a:spcAft>
                          <a:spcPts val="0"/>
                        </a:spcAft>
                        <a:buSzPts val="1150"/>
                        <a:buFont typeface="Oswald"/>
                        <a:buChar char="●"/>
                      </a:pPr>
                      <a:r>
                        <a:rPr lang="ru" sz="1150">
                          <a:latin typeface="Oswald"/>
                          <a:ea typeface="Oswald"/>
                          <a:cs typeface="Oswald"/>
                          <a:sym typeface="Oswald"/>
                        </a:rPr>
                        <a:t>Заключение психолого-медико-педагогической комиссии об ограниченных возможностях здоровья</a:t>
                      </a:r>
                      <a:endParaRPr sz="115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3"/>
                  </a:ext>
                </a:extLst>
              </a:tr>
              <a:tr h="378500">
                <a:tc>
                  <a:txBody>
                    <a:bodyPr/>
                    <a:lstStyle/>
                    <a:p>
                      <a:pPr marL="179999" lvl="0" indent="-159424" algn="l" rtl="0">
                        <a:spcBef>
                          <a:spcPts val="0"/>
                        </a:spcBef>
                        <a:spcAft>
                          <a:spcPts val="0"/>
                        </a:spcAft>
                        <a:buSzPts val="1150"/>
                        <a:buFont typeface="Oswald"/>
                        <a:buChar char="●"/>
                      </a:pPr>
                      <a:r>
                        <a:rPr lang="ru" sz="1150" dirty="0">
                          <a:latin typeface="Oswald"/>
                          <a:ea typeface="Oswald"/>
                          <a:cs typeface="Oswald"/>
                          <a:sym typeface="Oswald"/>
                        </a:rPr>
                        <a:t>Граждане, имеющие низкий уровень дохода, малоимущие </a:t>
                      </a:r>
                      <a:r>
                        <a:rPr lang="ru" sz="1150" dirty="0" smtClean="0">
                          <a:latin typeface="Oswald"/>
                          <a:ea typeface="Oswald"/>
                          <a:cs typeface="Oswald"/>
                          <a:sym typeface="Oswald"/>
                        </a:rPr>
                        <a:t>семьи</a:t>
                      </a:r>
                    </a:p>
                    <a:p>
                      <a:pPr marL="20575" lvl="0" indent="0" algn="l" defTabSz="342900" rtl="0" eaLnBrk="1" latinLnBrk="0" hangingPunct="1">
                        <a:spcBef>
                          <a:spcPts val="0"/>
                        </a:spcBef>
                        <a:spcAft>
                          <a:spcPts val="0"/>
                        </a:spcAft>
                        <a:buSzPts val="1150"/>
                        <a:buFont typeface="Oswald"/>
                        <a:buNone/>
                      </a:pPr>
                      <a:r>
                        <a:rPr lang="ru" sz="1150" dirty="0" smtClean="0">
                          <a:latin typeface="Oswald"/>
                          <a:ea typeface="Oswald"/>
                          <a:cs typeface="Oswald"/>
                          <a:sym typeface="Oswald"/>
                        </a:rPr>
                        <a:t>(</a:t>
                      </a:r>
                      <a:r>
                        <a:rPr lang="ru-RU" sz="1150" kern="1200" dirty="0" smtClean="0">
                          <a:solidFill>
                            <a:srgbClr val="000000"/>
                          </a:solidFill>
                          <a:latin typeface="Oswald"/>
                          <a:ea typeface="Oswald"/>
                          <a:cs typeface="Oswald"/>
                        </a:rPr>
                        <a:t>студенты, </a:t>
                      </a:r>
                      <a:r>
                        <a:rPr lang="ru-RU" sz="1150" kern="1200" dirty="0" smtClean="0">
                          <a:solidFill>
                            <a:srgbClr val="7030A0"/>
                          </a:solidFill>
                          <a:latin typeface="Oswald"/>
                          <a:ea typeface="Oswald"/>
                          <a:cs typeface="Oswald"/>
                        </a:rPr>
                        <a:t>получающие государственную социальную помощь (социальную стипендию); при рождении обучающимися  ребенка в период обучения</a:t>
                      </a:r>
                    </a:p>
                    <a:p>
                      <a:pPr marL="20575" lvl="0" indent="0" algn="l" rtl="0">
                        <a:spcBef>
                          <a:spcPts val="0"/>
                        </a:spcBef>
                        <a:spcAft>
                          <a:spcPts val="0"/>
                        </a:spcAft>
                        <a:buSzPts val="1150"/>
                        <a:buFont typeface="Oswald"/>
                        <a:buNone/>
                      </a:pPr>
                      <a:endParaRPr sz="1150" dirty="0">
                        <a:latin typeface="Oswald"/>
                        <a:ea typeface="Oswald"/>
                        <a:cs typeface="Oswald"/>
                        <a:sym typeface="Oswald"/>
                      </a:endParaRPr>
                    </a:p>
                  </a:txBody>
                  <a:tcPr marL="91425" marR="91425" marT="91425" marB="91425"/>
                </a:tc>
                <a:tc>
                  <a:txBody>
                    <a:bodyPr/>
                    <a:lstStyle/>
                    <a:p>
                      <a:pPr marL="179999" lvl="0" indent="-163024" algn="l" rtl="0">
                        <a:spcBef>
                          <a:spcPts val="0"/>
                        </a:spcBef>
                        <a:spcAft>
                          <a:spcPts val="0"/>
                        </a:spcAft>
                        <a:buSzPts val="1150"/>
                        <a:buFont typeface="Oswald"/>
                        <a:buChar char="●"/>
                      </a:pPr>
                      <a:r>
                        <a:rPr lang="ru" sz="1150" dirty="0">
                          <a:latin typeface="Oswald"/>
                          <a:ea typeface="Oswald"/>
                          <a:cs typeface="Oswald"/>
                          <a:sym typeface="Oswald"/>
                        </a:rPr>
                        <a:t>Подача заявления руководителю образовательной организации</a:t>
                      </a:r>
                      <a:endParaRPr sz="1150" dirty="0">
                        <a:latin typeface="Oswald"/>
                        <a:ea typeface="Oswald"/>
                        <a:cs typeface="Oswald"/>
                        <a:sym typeface="Oswald"/>
                      </a:endParaRPr>
                    </a:p>
                    <a:p>
                      <a:pPr marL="179999" lvl="0" indent="-163024" algn="l" rtl="0">
                        <a:spcBef>
                          <a:spcPts val="0"/>
                        </a:spcBef>
                        <a:spcAft>
                          <a:spcPts val="0"/>
                        </a:spcAft>
                        <a:buSzPts val="1150"/>
                        <a:buFont typeface="Oswald"/>
                        <a:buChar char="●"/>
                      </a:pPr>
                      <a:r>
                        <a:rPr lang="ru" sz="1150" dirty="0">
                          <a:latin typeface="Oswald"/>
                          <a:ea typeface="Oswald"/>
                          <a:cs typeface="Oswald"/>
                          <a:sym typeface="Oswald"/>
                        </a:rPr>
                        <a:t>Справка органа в сфере социальной политики, подтверждающая получение государственной социальной </a:t>
                      </a:r>
                      <a:r>
                        <a:rPr lang="ru" sz="1150" dirty="0" smtClean="0">
                          <a:latin typeface="Oswald"/>
                          <a:ea typeface="Oswald"/>
                          <a:cs typeface="Oswald"/>
                          <a:sym typeface="Oswald"/>
                        </a:rPr>
                        <a:t>помощи</a:t>
                      </a:r>
                    </a:p>
                    <a:p>
                      <a:pPr marL="179999" lvl="0" indent="-163024" algn="l" rtl="0">
                        <a:spcBef>
                          <a:spcPts val="0"/>
                        </a:spcBef>
                        <a:spcAft>
                          <a:spcPts val="0"/>
                        </a:spcAft>
                        <a:buSzPts val="1150"/>
                        <a:buFont typeface="Oswald"/>
                        <a:buChar char="●"/>
                      </a:pPr>
                      <a:r>
                        <a:rPr lang="ru" sz="1150" dirty="0" smtClean="0">
                          <a:solidFill>
                            <a:srgbClr val="7030A0"/>
                          </a:solidFill>
                          <a:latin typeface="Oswald"/>
                          <a:ea typeface="Oswald"/>
                          <a:cs typeface="Oswald"/>
                          <a:sym typeface="Oswald"/>
                        </a:rPr>
                        <a:t>Свидетельство о рождении ребенка</a:t>
                      </a:r>
                      <a:endParaRPr sz="1150" dirty="0">
                        <a:solidFill>
                          <a:srgbClr val="7030A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4"/>
                  </a:ext>
                </a:extLst>
              </a:tr>
            </a:tbl>
          </a:graphicData>
        </a:graphic>
      </p:graphicFrame>
      <p:sp>
        <p:nvSpPr>
          <p:cNvPr id="6" name="Google Shape;99;p15"/>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Tx/>
            </a:pPr>
            <a:r>
              <a:rPr lang="ru-RU" sz="1300" cap="all" smtClean="0">
                <a:solidFill>
                  <a:srgbClr val="000000"/>
                </a:solidFill>
                <a:latin typeface="Oswald" panose="020B0604020202020204" charset="-52"/>
                <a:ea typeface="Oswald"/>
                <a:cs typeface="Oswald"/>
                <a:sym typeface="Oswald"/>
              </a:rPr>
              <a:t>Выплата материальной помощи студентам и слушателям, осваивающим программы профессионального обучения</a:t>
            </a:r>
            <a:endParaRPr lang="ru-RU" sz="1300" cap="all" dirty="0">
              <a:solidFill>
                <a:srgbClr val="000000"/>
              </a:solidFill>
              <a:latin typeface="Oswald" panose="020B0604020202020204" charset="-52"/>
              <a:ea typeface="Oswald"/>
              <a:cs typeface="Oswald"/>
              <a:sym typeface="Oswal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2" name="Google Shape;282;p41"/>
          <p:cNvGraphicFramePr/>
          <p:nvPr>
            <p:extLst>
              <p:ext uri="{D42A27DB-BD31-4B8C-83A1-F6EECF244321}">
                <p14:modId xmlns:p14="http://schemas.microsoft.com/office/powerpoint/2010/main" val="1151154766"/>
              </p:ext>
            </p:extLst>
          </p:nvPr>
        </p:nvGraphicFramePr>
        <p:xfrm>
          <a:off x="241993" y="927557"/>
          <a:ext cx="8494225" cy="3931860"/>
        </p:xfrm>
        <a:graphic>
          <a:graphicData uri="http://schemas.openxmlformats.org/drawingml/2006/table">
            <a:tbl>
              <a:tblPr>
                <a:noFill/>
                <a:tableStyleId>{BF4A3D39-4975-46BA-BE83-8B02B6239DEE}</a:tableStyleId>
              </a:tblPr>
              <a:tblGrid>
                <a:gridCol w="4001086">
                  <a:extLst>
                    <a:ext uri="{9D8B030D-6E8A-4147-A177-3AD203B41FA5}">
                      <a16:colId xmlns:a16="http://schemas.microsoft.com/office/drawing/2014/main" val="20000"/>
                    </a:ext>
                  </a:extLst>
                </a:gridCol>
                <a:gridCol w="4493139">
                  <a:extLst>
                    <a:ext uri="{9D8B030D-6E8A-4147-A177-3AD203B41FA5}">
                      <a16:colId xmlns:a16="http://schemas.microsoft.com/office/drawing/2014/main" val="20001"/>
                    </a:ext>
                  </a:extLst>
                </a:gridCol>
              </a:tblGrid>
              <a:tr h="513116">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a:t>
                      </a:r>
                      <a:r>
                        <a:rPr lang="ru-RU" sz="1200" b="1" dirty="0" smtClean="0">
                          <a:latin typeface="Oswald"/>
                          <a:ea typeface="Oswald"/>
                          <a:cs typeface="Oswald"/>
                          <a:sym typeface="Oswald"/>
                        </a:rPr>
                        <a:t/>
                      </a:r>
                      <a:br>
                        <a:rPr lang="ru-RU" sz="1200" b="1" dirty="0" smtClean="0">
                          <a:latin typeface="Oswald"/>
                          <a:ea typeface="Oswald"/>
                          <a:cs typeface="Oswald"/>
                          <a:sym typeface="Oswald"/>
                        </a:rPr>
                      </a:br>
                      <a:r>
                        <a:rPr lang="ru-RU" sz="1200" b="1" dirty="0" smtClean="0">
                          <a:latin typeface="Oswald"/>
                          <a:ea typeface="Oswald"/>
                          <a:cs typeface="Oswald"/>
                          <a:sym typeface="Oswald"/>
                        </a:rPr>
                        <a:t>(</a:t>
                      </a:r>
                      <a:r>
                        <a:rPr lang="ru-RU" sz="1200" b="1" dirty="0">
                          <a:latin typeface="Oswald"/>
                          <a:ea typeface="Oswald"/>
                          <a:cs typeface="Oswald"/>
                          <a:sym typeface="Oswald"/>
                        </a:rPr>
                        <a:t>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ctr" rtl="0">
                        <a:spcBef>
                          <a:spcPts val="0"/>
                        </a:spcBef>
                        <a:spcAft>
                          <a:spcPts val="0"/>
                        </a:spcAft>
                        <a:buNone/>
                      </a:pPr>
                      <a:r>
                        <a:rPr lang="ru" sz="1200" b="1" dirty="0">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080075">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00" baseline="0" dirty="0">
                          <a:solidFill>
                            <a:schemeClr val="tx1"/>
                          </a:solidFill>
                          <a:latin typeface="Oswald"/>
                          <a:ea typeface="Oswald"/>
                          <a:cs typeface="Oswald"/>
                          <a:sym typeface="Oswald"/>
                        </a:rPr>
                        <a:t>Дети граждан и граждане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покинувшие территории Украины, Донецкой Народной Республики, Луганской Народной Республики, и прибывшие на территорию РФ в экстренном массовом порядке, </a:t>
                      </a:r>
                      <a:endParaRPr lang="ru-RU" sz="1000" baseline="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 sz="1000" dirty="0" smtClean="0">
                          <a:solidFill>
                            <a:schemeClr val="tx1"/>
                          </a:solidFill>
                          <a:latin typeface="Oswald"/>
                          <a:ea typeface="Oswald"/>
                          <a:cs typeface="Oswald"/>
                          <a:sym typeface="Oswald"/>
                        </a:rPr>
                        <a:t>Дети </a:t>
                      </a:r>
                      <a:r>
                        <a:rPr lang="ru" sz="1000" dirty="0">
                          <a:solidFill>
                            <a:schemeClr val="tx1"/>
                          </a:solidFill>
                          <a:latin typeface="Oswald"/>
                          <a:ea typeface="Oswald"/>
                          <a:cs typeface="Oswald"/>
                          <a:sym typeface="Oswald"/>
                        </a:rPr>
                        <a:t>лиц, принимающих (принимавших) участие в специальной военной операции на территориях</a:t>
                      </a:r>
                      <a:r>
                        <a:rPr lang="ru" sz="1000" baseline="0" dirty="0">
                          <a:solidFill>
                            <a:schemeClr val="tx1"/>
                          </a:solidFill>
                          <a:latin typeface="Oswald"/>
                          <a:ea typeface="Oswald"/>
                          <a:cs typeface="Oswald"/>
                          <a:sym typeface="Oswald"/>
                        </a:rPr>
                        <a:t> </a:t>
                      </a:r>
                      <a:r>
                        <a:rPr lang="ru" sz="1000" dirty="0">
                          <a:solidFill>
                            <a:schemeClr val="tx1"/>
                          </a:solidFill>
                          <a:latin typeface="Oswald"/>
                          <a:ea typeface="Oswald"/>
                          <a:cs typeface="Oswald"/>
                          <a:sym typeface="Oswald"/>
                        </a:rPr>
                        <a:t>Украины, Донецкой Народной Республики и Луганской Народной Республики,</a:t>
                      </a:r>
                      <a:r>
                        <a:rPr kumimoji="0" lang="ru-RU" sz="1000" b="0" i="0" u="none" strike="noStrike" kern="1200" cap="none" spc="0" normalizeH="0" baseline="0" noProof="0" dirty="0">
                          <a:ln>
                            <a:noFill/>
                          </a:ln>
                          <a:solidFill>
                            <a:srgbClr val="FF0000"/>
                          </a:solidFill>
                          <a:effectLst/>
                          <a:uLnTx/>
                          <a:uFillTx/>
                          <a:latin typeface="Oswald"/>
                          <a:ea typeface="Oswald"/>
                          <a:cs typeface="Oswald"/>
                          <a:sym typeface="Oswald"/>
                        </a:rPr>
                        <a:t> </a:t>
                      </a:r>
                      <a:r>
                        <a:rPr kumimoji="0" lang="ru-RU" sz="1000" b="0" i="0" u="none" strike="noStrike" kern="1200" cap="none" spc="0" normalizeH="0" baseline="0" noProof="0" dirty="0">
                          <a:ln>
                            <a:noFill/>
                          </a:ln>
                          <a:solidFill>
                            <a:schemeClr val="tx1"/>
                          </a:solidFill>
                          <a:effectLst/>
                          <a:uLnTx/>
                          <a:uFillTx/>
                          <a:latin typeface="Oswald"/>
                          <a:ea typeface="Oswald"/>
                          <a:cs typeface="Oswald"/>
                          <a:sym typeface="Oswald"/>
                        </a:rPr>
                        <a:t>Запорожской области и </a:t>
                      </a:r>
                      <a:r>
                        <a:rPr kumimoji="0" lang="ru-RU" sz="1000" b="0" i="0" u="none" strike="noStrike" kern="1200" cap="none" spc="0" normalizeH="0" baseline="0" noProof="0">
                          <a:ln>
                            <a:noFill/>
                          </a:ln>
                          <a:solidFill>
                            <a:schemeClr val="tx1"/>
                          </a:solidFill>
                          <a:effectLst/>
                          <a:uLnTx/>
                          <a:uFillTx/>
                          <a:latin typeface="Oswald"/>
                          <a:ea typeface="Oswald"/>
                          <a:cs typeface="Oswald"/>
                          <a:sym typeface="Oswald"/>
                        </a:rPr>
                        <a:t>Херсонской </a:t>
                      </a:r>
                      <a:endParaRPr kumimoji="0" lang="ru-RU" sz="1000" b="0" i="0" u="none" strike="noStrike" kern="1200" cap="none" spc="0" normalizeH="0" baseline="0" noProof="0" smtClean="0">
                        <a:ln>
                          <a:noFill/>
                        </a:ln>
                        <a:solidFill>
                          <a:schemeClr val="tx1"/>
                        </a:solidFill>
                        <a:effectLst/>
                        <a:uLnTx/>
                        <a:uFillTx/>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1000" baseline="0" smtClean="0">
                          <a:solidFill>
                            <a:schemeClr val="tx1"/>
                          </a:solidFill>
                          <a:latin typeface="Oswald"/>
                          <a:ea typeface="Oswald"/>
                          <a:cs typeface="Oswald"/>
                          <a:sym typeface="Oswald"/>
                        </a:rPr>
                        <a:t>Дети </a:t>
                      </a:r>
                      <a:r>
                        <a:rPr lang="ru-RU" sz="1000" baseline="0" dirty="0">
                          <a:solidFill>
                            <a:schemeClr val="tx1"/>
                          </a:solidFill>
                          <a:latin typeface="Oswald"/>
                          <a:ea typeface="Oswald"/>
                          <a:cs typeface="Oswald"/>
                          <a:sym typeface="Oswald"/>
                        </a:rPr>
                        <a:t>граждан Российской Федерации, призванных на военную службу по мобилизации в Вооруженные силы Российской Федерации в соответствии с Указом Президента Российской Федерации </a:t>
                      </a:r>
                      <a:r>
                        <a:rPr lang="ru-RU" sz="1000" baseline="0" dirty="0" smtClean="0">
                          <a:solidFill>
                            <a:schemeClr val="tx1"/>
                          </a:solidFill>
                          <a:latin typeface="Oswald"/>
                          <a:ea typeface="Oswald"/>
                          <a:cs typeface="Oswald"/>
                          <a:sym typeface="Oswald"/>
                        </a:rPr>
                        <a:t>«Об </a:t>
                      </a:r>
                      <a:r>
                        <a:rPr lang="ru-RU" sz="1000" baseline="0" dirty="0">
                          <a:solidFill>
                            <a:schemeClr val="tx1"/>
                          </a:solidFill>
                          <a:latin typeface="Oswald"/>
                          <a:ea typeface="Oswald"/>
                          <a:cs typeface="Oswald"/>
                          <a:sym typeface="Oswald"/>
                        </a:rPr>
                        <a:t>объявлении частичной мобилизации в Российской </a:t>
                      </a:r>
                      <a:r>
                        <a:rPr lang="ru-RU" sz="1000" baseline="0" dirty="0" smtClean="0">
                          <a:solidFill>
                            <a:schemeClr val="tx1"/>
                          </a:solidFill>
                          <a:latin typeface="Oswald"/>
                          <a:ea typeface="Oswald"/>
                          <a:cs typeface="Oswald"/>
                          <a:sym typeface="Oswald"/>
                        </a:rPr>
                        <a:t>Федерации«</a:t>
                      </a:r>
                      <a:endParaRPr lang="ru" sz="1000" baseline="0" dirty="0">
                        <a:solidFill>
                          <a:schemeClr val="tx1"/>
                        </a:solidFill>
                        <a:latin typeface="Oswald"/>
                        <a:ea typeface="Oswald"/>
                        <a:cs typeface="Oswald"/>
                        <a:sym typeface="Oswald"/>
                      </a:endParaRP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 sz="1000" baseline="0"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1000"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1000" dirty="0">
                          <a:solidFill>
                            <a:schemeClr val="tx1"/>
                          </a:solidFill>
                          <a:latin typeface="Oswald"/>
                          <a:ea typeface="Oswald"/>
                          <a:cs typeface="Oswald"/>
                          <a:sym typeface="Oswald"/>
                        </a:rPr>
                        <a:t>Документ, подтверждающий статус гражданина </a:t>
                      </a:r>
                      <a:r>
                        <a:rPr lang="ru-RU" sz="1000" baseline="0" dirty="0">
                          <a:solidFill>
                            <a:schemeClr val="tx1"/>
                          </a:solidFill>
                          <a:latin typeface="Oswald"/>
                          <a:ea typeface="Oswald"/>
                          <a:cs typeface="Oswald"/>
                          <a:sym typeface="Oswald"/>
                        </a:rPr>
                        <a:t>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покинувшего территории Украины, Донецкой Народной Республики, Луганской Народной Республики и прибывшего на территорию РФ в экстренном массовом порядке. </a:t>
                      </a:r>
                      <a:r>
                        <a:rPr lang="ru-RU" sz="1000" kern="1200" dirty="0">
                          <a:solidFill>
                            <a:srgbClr val="000000"/>
                          </a:solidFill>
                          <a:latin typeface="Oswald"/>
                          <a:ea typeface="Oswald"/>
                          <a:cs typeface="Oswald"/>
                          <a:sym typeface="Oswald"/>
                        </a:rPr>
                        <a:t>Граждане</a:t>
                      </a:r>
                      <a:r>
                        <a:rPr lang="ru-RU" sz="1000" kern="1200" baseline="0" dirty="0">
                          <a:solidFill>
                            <a:srgbClr val="000000"/>
                          </a:solidFill>
                          <a:latin typeface="Oswald"/>
                          <a:ea typeface="Oswald"/>
                          <a:cs typeface="Oswald"/>
                          <a:sym typeface="Oswald"/>
                        </a:rPr>
                        <a:t> или  р</a:t>
                      </a:r>
                      <a:r>
                        <a:rPr lang="ru-RU" sz="1000" kern="1200" dirty="0">
                          <a:solidFill>
                            <a:srgbClr val="000000"/>
                          </a:solidFill>
                          <a:latin typeface="Oswald"/>
                          <a:ea typeface="Oswald"/>
                          <a:cs typeface="Oswald"/>
                          <a:sym typeface="Oswald"/>
                        </a:rPr>
                        <a:t>одители (законные представители) детей, прибывших с территории Украины (в том числе лица, признанные беженцами, являющиеся иностранными гражданами или лицами без гражданства), дополнительно предъявляют документ, подтверждающий родство заявителя (или законность представления прав ребенка), и документ, подтверждающий право заявителя на пребывание в Российской Федерации (миграционная карта, удостоверение беженца и др.)</a:t>
                      </a:r>
                    </a:p>
                    <a:p>
                      <a:pPr marL="179999" lvl="0" indent="-149225" algn="l" defTabSz="342900" rtl="0" eaLnBrk="1" latinLnBrk="0" hangingPunct="1">
                        <a:spcBef>
                          <a:spcPts val="0"/>
                        </a:spcBef>
                        <a:spcAft>
                          <a:spcPts val="0"/>
                        </a:spcAft>
                        <a:buSzPts val="1000"/>
                        <a:buFont typeface="Oswald"/>
                        <a:buChar char="●"/>
                      </a:pPr>
                      <a:r>
                        <a:rPr lang="ru-RU" sz="1000" kern="1200" dirty="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1000" kern="1200" dirty="0" smtClean="0">
                          <a:solidFill>
                            <a:srgbClr val="000000"/>
                          </a:solidFill>
                          <a:latin typeface="Oswald"/>
                          <a:ea typeface="Oswald"/>
                          <a:cs typeface="Oswald"/>
                          <a:sym typeface="Oswald"/>
                        </a:rPr>
                        <a:t>«Единый </a:t>
                      </a:r>
                      <a:r>
                        <a:rPr lang="ru-RU" sz="1000" kern="1200" dirty="0">
                          <a:solidFill>
                            <a:srgbClr val="000000"/>
                          </a:solidFill>
                          <a:latin typeface="Oswald"/>
                          <a:ea typeface="Oswald"/>
                          <a:cs typeface="Oswald"/>
                          <a:sym typeface="Oswald"/>
                        </a:rPr>
                        <a:t>портал государственных и  муниципальных услуг(функций</a:t>
                      </a:r>
                      <a:r>
                        <a:rPr lang="ru-RU" sz="1000" kern="1200" dirty="0" smtClean="0">
                          <a:solidFill>
                            <a:srgbClr val="000000"/>
                          </a:solidFill>
                          <a:latin typeface="Oswald"/>
                          <a:ea typeface="Oswald"/>
                          <a:cs typeface="Oswald"/>
                          <a:sym typeface="Oswald"/>
                        </a:rPr>
                        <a:t>)« </a:t>
                      </a:r>
                      <a:r>
                        <a:rPr lang="ru-RU" sz="1000" kern="1200" dirty="0">
                          <a:solidFill>
                            <a:srgbClr val="000000"/>
                          </a:solidFill>
                          <a:latin typeface="Oswald"/>
                          <a:ea typeface="Oswald"/>
                          <a:cs typeface="Oswald"/>
                          <a:sym typeface="Oswald"/>
                        </a:rPr>
                        <a:t>(портал </a:t>
                      </a:r>
                      <a:r>
                        <a:rPr lang="ru-RU" sz="1000" kern="1200" dirty="0" smtClean="0">
                          <a:solidFill>
                            <a:srgbClr val="000000"/>
                          </a:solidFill>
                          <a:latin typeface="Oswald"/>
                          <a:ea typeface="Oswald"/>
                          <a:cs typeface="Oswald"/>
                          <a:sym typeface="Oswald"/>
                        </a:rPr>
                        <a:t>«</a:t>
                      </a:r>
                      <a:r>
                        <a:rPr lang="ru-RU" sz="1000" kern="1200" dirty="0" err="1" smtClean="0">
                          <a:solidFill>
                            <a:srgbClr val="000000"/>
                          </a:solidFill>
                          <a:latin typeface="Oswald"/>
                          <a:ea typeface="Oswald"/>
                          <a:cs typeface="Oswald"/>
                          <a:sym typeface="Oswald"/>
                        </a:rPr>
                        <a:t>Госуслуги</a:t>
                      </a:r>
                      <a:r>
                        <a:rPr lang="ru-RU" sz="1000" kern="1200" dirty="0" smtClean="0">
                          <a:solidFill>
                            <a:srgbClr val="000000"/>
                          </a:solidFill>
                          <a:latin typeface="Oswald"/>
                          <a:ea typeface="Oswald"/>
                          <a:cs typeface="Oswald"/>
                          <a:sym typeface="Oswald"/>
                        </a:rPr>
                        <a:t>«), </a:t>
                      </a:r>
                      <a:r>
                        <a:rPr lang="ru-RU" sz="1000" kern="1200" dirty="0">
                          <a:solidFill>
                            <a:srgbClr val="000000"/>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1000" kern="1200" dirty="0" smtClean="0">
                          <a:solidFill>
                            <a:srgbClr val="000000"/>
                          </a:solidFill>
                          <a:latin typeface="Oswald"/>
                          <a:ea typeface="Oswald"/>
                          <a:cs typeface="Oswald"/>
                          <a:sym typeface="Oswald"/>
                        </a:rPr>
                        <a:t>«О </a:t>
                      </a:r>
                      <a:r>
                        <a:rPr lang="ru-RU" sz="1000" kern="1200" dirty="0">
                          <a:solidFill>
                            <a:srgbClr val="000000"/>
                          </a:solidFill>
                          <a:latin typeface="Oswald"/>
                          <a:ea typeface="Oswald"/>
                          <a:cs typeface="Oswald"/>
                          <a:sym typeface="Oswald"/>
                        </a:rPr>
                        <a:t>документах –основаниях предоставления МСЗ в сфере </a:t>
                      </a:r>
                      <a:r>
                        <a:rPr lang="ru-RU" sz="1000" kern="1200" dirty="0" smtClean="0">
                          <a:solidFill>
                            <a:srgbClr val="000000"/>
                          </a:solidFill>
                          <a:latin typeface="Oswald"/>
                          <a:ea typeface="Oswald"/>
                          <a:cs typeface="Oswald"/>
                          <a:sym typeface="Oswald"/>
                        </a:rPr>
                        <a:t>образования«)</a:t>
                      </a:r>
                      <a:endParaRPr lang="ru-RU" sz="1000"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2383429833"/>
                  </a:ext>
                </a:extLst>
              </a:tr>
            </a:tbl>
          </a:graphicData>
        </a:graphic>
      </p:graphicFrame>
      <p:sp>
        <p:nvSpPr>
          <p:cNvPr id="6" name="Google Shape;316;p46"/>
          <p:cNvSpPr txBox="1">
            <a:spLocks/>
          </p:cNvSpPr>
          <p:nvPr/>
        </p:nvSpPr>
        <p:spPr>
          <a:xfrm>
            <a:off x="2709855" y="90932"/>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panose="00000500000000000000" pitchFamily="2" charset="-52"/>
                <a:ea typeface="Oswald"/>
                <a:cs typeface="Oswald"/>
                <a:sym typeface="Oswald"/>
              </a:rPr>
              <a:t>Предоставление бесплатного питания</a:t>
            </a:r>
          </a:p>
        </p:txBody>
      </p:sp>
      <p:sp>
        <p:nvSpPr>
          <p:cNvPr id="7" name="Google Shape;318;p46"/>
          <p:cNvSpPr txBox="1"/>
          <p:nvPr/>
        </p:nvSpPr>
        <p:spPr>
          <a:xfrm>
            <a:off x="782955" y="90657"/>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a:t>
            </a:r>
            <a:r>
              <a:rPr lang="ru" sz="1500" b="1" dirty="0" smtClean="0">
                <a:latin typeface="Oswald" panose="00000500000000000000" pitchFamily="2" charset="-52"/>
                <a:ea typeface="Oswald"/>
                <a:cs typeface="Oswald"/>
                <a:sym typeface="Oswald"/>
              </a:rPr>
              <a:t>0758</a:t>
            </a:r>
            <a:endParaRPr sz="1500" b="1" dirty="0">
              <a:latin typeface="Oswald" panose="00000500000000000000" pitchFamily="2" charset="-52"/>
              <a:ea typeface="Oswald"/>
              <a:cs typeface="Oswald"/>
              <a:sym typeface="Oswald"/>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42"/>
          <p:cNvSpPr txBox="1">
            <a:spLocks noGrp="1"/>
          </p:cNvSpPr>
          <p:nvPr>
            <p:ph type="ctrTitle"/>
          </p:nvPr>
        </p:nvSpPr>
        <p:spPr>
          <a:xfrm>
            <a:off x="2566525" y="2973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300" cap="all" dirty="0">
                <a:solidFill>
                  <a:srgbClr val="000000"/>
                </a:solidFill>
                <a:latin typeface="Oswald" panose="00000500000000000000" pitchFamily="2" charset="-52"/>
                <a:ea typeface="Oswald"/>
                <a:cs typeface="Oswald"/>
                <a:sym typeface="Oswald"/>
              </a:rPr>
              <a:t>О</a:t>
            </a:r>
            <a:r>
              <a:rPr lang="ru-RU" sz="1300" cap="all" dirty="0" smtClean="0">
                <a:solidFill>
                  <a:srgbClr val="000000"/>
                </a:solidFill>
                <a:latin typeface="Oswald" panose="00000500000000000000" pitchFamily="2" charset="-52"/>
                <a:ea typeface="Oswald"/>
                <a:cs typeface="Oswald"/>
                <a:sym typeface="Oswald"/>
              </a:rPr>
              <a:t>беспечение бесплатным проездом на городском, пригородном транспорте, в сельской местности на внутрирайонном транспорте (кроме такси)</a:t>
            </a:r>
            <a:endParaRPr lang="ru-RU" sz="1200" cap="all" dirty="0">
              <a:solidFill>
                <a:srgbClr val="000000"/>
              </a:solidFill>
              <a:latin typeface="Oswald" panose="00000500000000000000" pitchFamily="2" charset="-52"/>
              <a:ea typeface="Oswald" panose="020B0604020202020204" charset="-52"/>
              <a:cs typeface="Oswald" panose="020B0604020202020204" charset="-52"/>
              <a:sym typeface="Oswald" panose="020B0604020202020204" charset="-52"/>
            </a:endParaRPr>
          </a:p>
        </p:txBody>
      </p:sp>
      <p:sp>
        <p:nvSpPr>
          <p:cNvPr id="289" name="Google Shape;289;p42"/>
          <p:cNvSpPr/>
          <p:nvPr/>
        </p:nvSpPr>
        <p:spPr>
          <a:xfrm>
            <a:off x="273025" y="1195575"/>
            <a:ext cx="8053500" cy="35964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Нормативные основания</a:t>
            </a:r>
            <a:endParaRPr b="1" dirty="0">
              <a:solidFill>
                <a:schemeClr val="tx1"/>
              </a:solidFill>
              <a:latin typeface="Oswald" panose="00000500000000000000" pitchFamily="2" charset="-52"/>
              <a:ea typeface="Oswald"/>
              <a:cs typeface="Oswald"/>
              <a:sym typeface="Oswald"/>
            </a:endParaRPr>
          </a:p>
          <a:p>
            <a:pPr marL="0" marR="0" lvl="0" indent="0" algn="ctr" rtl="0">
              <a:spcBef>
                <a:spcPts val="0"/>
              </a:spcBef>
              <a:spcAft>
                <a:spcPts val="0"/>
              </a:spcAft>
              <a:buNone/>
            </a:pPr>
            <a:endParaRPr b="1" dirty="0">
              <a:solidFill>
                <a:schemeClr val="tx1"/>
              </a:solidFill>
              <a:latin typeface="Oswald" panose="00000500000000000000" pitchFamily="2" charset="-52"/>
              <a:ea typeface="Oswald"/>
              <a:cs typeface="Oswald"/>
              <a:sym typeface="Oswald"/>
            </a:endParaRPr>
          </a:p>
          <a:p>
            <a:pPr marL="457200" marR="0" lvl="0" indent="-311150" algn="l"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Постановление Правительства Свердловской области от 22.06.2017 № 428-ПП </a:t>
            </a:r>
            <a:r>
              <a:rPr lang="ru" sz="1300" dirty="0" smtClean="0">
                <a:solidFill>
                  <a:schemeClr val="tx1"/>
                </a:solidFill>
                <a:latin typeface="Oswald" panose="00000500000000000000" pitchFamily="2" charset="-52"/>
                <a:ea typeface="Oswald"/>
                <a:cs typeface="Oswald"/>
                <a:sym typeface="Oswald"/>
              </a:rPr>
              <a:t>«Об </a:t>
            </a:r>
            <a:r>
              <a:rPr lang="ru" sz="1300" dirty="0">
                <a:solidFill>
                  <a:schemeClr val="tx1"/>
                </a:solidFill>
                <a:latin typeface="Oswald" panose="00000500000000000000" pitchFamily="2" charset="-52"/>
                <a:ea typeface="Oswald"/>
                <a:cs typeface="Oswald"/>
                <a:sym typeface="Oswald"/>
              </a:rPr>
              <a:t>утверждении Порядка и условий проезда детей-сирот и детей, оставшихся без попечения родителей, лиц из числа детей-сирот и детей, оставшихся без попечения родителей, лиц, потерявших в период обучения обоих родителей или единственного родителя, обучающихся в государственных образовательных организациях Свердловской области и муниципальных образовательных организациях, расположенных на территории Свердловской области, на городском, пригородном транспорте, в сельской местности на внутрирайонном транспорте (кроме такси), а также проезда один раз в год к месту жительства и обратно к месту </a:t>
            </a:r>
            <a:r>
              <a:rPr lang="ru" sz="1300" dirty="0" smtClean="0">
                <a:solidFill>
                  <a:schemeClr val="tx1"/>
                </a:solidFill>
                <a:latin typeface="Oswald" panose="00000500000000000000" pitchFamily="2" charset="-52"/>
                <a:ea typeface="Oswald"/>
                <a:cs typeface="Oswald"/>
                <a:sym typeface="Oswald"/>
              </a:rPr>
              <a:t>учебы»</a:t>
            </a:r>
            <a:endParaRPr sz="1300"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endParaRPr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latin typeface="Oswald" panose="00000500000000000000" pitchFamily="2" charset="-52"/>
                <a:ea typeface="Oswald"/>
                <a:cs typeface="Oswald"/>
                <a:sym typeface="Oswald"/>
              </a:rPr>
              <a:t>Форма предоставления - натуральная</a:t>
            </a:r>
            <a:endParaRPr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endParaRPr b="1" dirty="0">
              <a:solidFill>
                <a:schemeClr val="tx1"/>
              </a:solidFill>
              <a:latin typeface="Oswald" panose="00000500000000000000" pitchFamily="2" charset="-52"/>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За счет субсидий из областного бюджета на финансовое обеспечение публичных обязательств </a:t>
            </a:r>
            <a:endParaRPr sz="1300" dirty="0">
              <a:solidFill>
                <a:schemeClr val="tx1"/>
              </a:solidFill>
              <a:latin typeface="Oswald" panose="00000500000000000000" pitchFamily="2" charset="-52"/>
              <a:ea typeface="Oswald"/>
              <a:cs typeface="Oswald"/>
              <a:sym typeface="Oswald"/>
            </a:endParaRPr>
          </a:p>
          <a:p>
            <a:pPr marL="0" marR="0" lvl="0" indent="0" algn="ctr" rtl="0">
              <a:spcBef>
                <a:spcPts val="0"/>
              </a:spcBef>
              <a:spcAft>
                <a:spcPts val="0"/>
              </a:spcAft>
              <a:buNone/>
            </a:pPr>
            <a:endParaRPr b="1" dirty="0">
              <a:solidFill>
                <a:schemeClr val="tx1"/>
              </a:solidFill>
              <a:latin typeface="Oswald" panose="00000500000000000000" pitchFamily="2" charset="-52"/>
              <a:ea typeface="Oswald"/>
              <a:cs typeface="Oswald"/>
              <a:sym typeface="Oswald"/>
            </a:endParaRPr>
          </a:p>
          <a:p>
            <a:pPr marL="0" lvl="0" indent="0" algn="ctr" rtl="0">
              <a:spcBef>
                <a:spcPts val="0"/>
              </a:spcBef>
              <a:spcAft>
                <a:spcPts val="0"/>
              </a:spcAft>
              <a:buNone/>
            </a:pPr>
            <a:r>
              <a:rPr lang="ru" b="1" dirty="0">
                <a:solidFill>
                  <a:schemeClr val="tx1"/>
                </a:solidFill>
                <a:highlight>
                  <a:schemeClr val="lt2"/>
                </a:highlight>
                <a:latin typeface="Oswald" panose="00000500000000000000" pitchFamily="2" charset="-52"/>
                <a:ea typeface="Oswald"/>
                <a:cs typeface="Oswald"/>
                <a:sym typeface="Oswald"/>
              </a:rPr>
              <a:t>Периодичность предоставления</a:t>
            </a:r>
            <a:endParaRPr b="1" dirty="0">
              <a:solidFill>
                <a:schemeClr val="tx1"/>
              </a:solidFill>
              <a:highlight>
                <a:schemeClr val="lt2"/>
              </a:highlight>
              <a:latin typeface="Oswald" panose="00000500000000000000" pitchFamily="2" charset="-52"/>
              <a:ea typeface="Oswald"/>
              <a:cs typeface="Oswald"/>
              <a:sym typeface="Oswald"/>
            </a:endParaRPr>
          </a:p>
          <a:p>
            <a:pPr marL="0" lvl="0" indent="0" algn="ctr" rtl="0">
              <a:spcBef>
                <a:spcPts val="0"/>
              </a:spcBef>
              <a:spcAft>
                <a:spcPts val="0"/>
              </a:spcAft>
              <a:buNone/>
            </a:pPr>
            <a:endParaRPr b="1" dirty="0">
              <a:solidFill>
                <a:schemeClr val="tx1"/>
              </a:solidFill>
              <a:highlight>
                <a:srgbClr val="FF0000"/>
              </a:highlight>
              <a:latin typeface="Oswald" panose="00000500000000000000" pitchFamily="2" charset="-52"/>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300" dirty="0">
                <a:solidFill>
                  <a:schemeClr val="tx1"/>
                </a:solidFill>
                <a:latin typeface="Oswald" panose="00000500000000000000" pitchFamily="2" charset="-52"/>
                <a:ea typeface="Oswald"/>
                <a:cs typeface="Oswald"/>
                <a:sym typeface="Oswald"/>
              </a:rPr>
              <a:t>В соответствии с договором с транспортной организацией (на год, квартал, месяц</a:t>
            </a:r>
            <a:r>
              <a:rPr lang="ru" sz="1300" dirty="0">
                <a:solidFill>
                  <a:schemeClr val="dk2"/>
                </a:solidFill>
                <a:latin typeface="Oswald" panose="00000500000000000000" pitchFamily="2" charset="-52"/>
                <a:ea typeface="Oswald"/>
                <a:cs typeface="Oswald"/>
                <a:sym typeface="Oswald"/>
              </a:rPr>
              <a:t>)</a:t>
            </a:r>
            <a:endParaRPr sz="500" dirty="0">
              <a:solidFill>
                <a:srgbClr val="434343"/>
              </a:solidFill>
              <a:highlight>
                <a:srgbClr val="FF0000"/>
              </a:highlight>
              <a:latin typeface="Oswald" panose="00000500000000000000" pitchFamily="2" charset="-52"/>
              <a:ea typeface="Oswald"/>
              <a:cs typeface="Oswald"/>
              <a:sym typeface="Oswald"/>
            </a:endParaRPr>
          </a:p>
        </p:txBody>
      </p:sp>
      <p:sp>
        <p:nvSpPr>
          <p:cNvPr id="290" name="Google Shape;290;p42"/>
          <p:cNvSpPr txBox="1"/>
          <p:nvPr/>
        </p:nvSpPr>
        <p:spPr>
          <a:xfrm>
            <a:off x="639625" y="2971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0760</a:t>
            </a:r>
            <a:endParaRPr sz="1500" b="1" dirty="0">
              <a:latin typeface="Oswald" panose="00000500000000000000" pitchFamily="2" charset="-52"/>
              <a:ea typeface="Oswald"/>
              <a:cs typeface="Oswald"/>
              <a:sym typeface="Oswald"/>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graphicFrame>
        <p:nvGraphicFramePr>
          <p:cNvPr id="297" name="Google Shape;297;p43"/>
          <p:cNvGraphicFramePr/>
          <p:nvPr>
            <p:extLst>
              <p:ext uri="{D42A27DB-BD31-4B8C-83A1-F6EECF244321}">
                <p14:modId xmlns:p14="http://schemas.microsoft.com/office/powerpoint/2010/main" val="773206696"/>
              </p:ext>
            </p:extLst>
          </p:nvPr>
        </p:nvGraphicFramePr>
        <p:xfrm>
          <a:off x="348578" y="1541826"/>
          <a:ext cx="8494225" cy="2377350"/>
        </p:xfrm>
        <a:graphic>
          <a:graphicData uri="http://schemas.openxmlformats.org/drawingml/2006/table">
            <a:tbl>
              <a:tblPr>
                <a:noFill/>
                <a:tableStyleId>{BF4A3D39-4975-46BA-BE83-8B02B6239DEE}</a:tableStyleId>
              </a:tblPr>
              <a:tblGrid>
                <a:gridCol w="4843875">
                  <a:extLst>
                    <a:ext uri="{9D8B030D-6E8A-4147-A177-3AD203B41FA5}">
                      <a16:colId xmlns:a16="http://schemas.microsoft.com/office/drawing/2014/main" val="20000"/>
                    </a:ext>
                  </a:extLst>
                </a:gridCol>
                <a:gridCol w="36503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729525">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200" baseline="0" dirty="0">
                          <a:solidFill>
                            <a:schemeClr val="tx1"/>
                          </a:solidFill>
                          <a:latin typeface="Oswald"/>
                          <a:ea typeface="Oswald"/>
                          <a:cs typeface="Oswald"/>
                          <a:sym typeface="Oswald"/>
                        </a:rPr>
                        <a:t> служащих умерли оба родителя или единственный родитель</a:t>
                      </a:r>
                      <a:endParaRPr sz="1200" dirty="0">
                        <a:solidFill>
                          <a:srgbClr val="0070C0"/>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dirty="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Свидетельство о смерти одного из родителей, обоих родителей или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Дети-сироты</a:t>
                      </a:r>
                      <a:endParaRPr sz="1200" dirty="0">
                        <a:latin typeface="Oswald"/>
                        <a:ea typeface="Oswald"/>
                        <a:cs typeface="Oswald"/>
                        <a:sym typeface="Oswald"/>
                      </a:endParaRPr>
                    </a:p>
                  </a:txBody>
                  <a:tcPr marL="91425" marR="91425" marT="91425" marB="91425"/>
                </a:tc>
                <a:tc rowSpan="3">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latin typeface="Oswald"/>
                        <a:ea typeface="Oswald"/>
                        <a:cs typeface="Oswald"/>
                        <a:sym typeface="Oswald"/>
                      </a:endParaRPr>
                    </a:p>
                  </a:txBody>
                  <a:tcPr marL="91425" marR="91425" marT="91425" marB="91425" anchor="ctr"/>
                </a:tc>
                <a:extLst>
                  <a:ext uri="{0D108BD9-81ED-4DB2-BD59-A6C34878D82A}">
                    <a16:rowId xmlns:a16="http://schemas.microsoft.com/office/drawing/2014/main" val="10002"/>
                  </a:ext>
                </a:extLst>
              </a:tr>
              <a:tr h="344925">
                <a:tc>
                  <a:txBody>
                    <a:bodyPr/>
                    <a:lstStyle/>
                    <a:p>
                      <a:pPr marL="179999" lvl="0" indent="-162599" algn="l" rtl="0">
                        <a:spcBef>
                          <a:spcPts val="0"/>
                        </a:spcBef>
                        <a:spcAft>
                          <a:spcPts val="0"/>
                        </a:spcAft>
                        <a:buSzPts val="1200"/>
                        <a:buFont typeface="Oswald"/>
                        <a:buChar char="●"/>
                      </a:pPr>
                      <a:r>
                        <a:rPr lang="ru" sz="1200">
                          <a:latin typeface="Oswald"/>
                          <a:ea typeface="Oswald"/>
                          <a:cs typeface="Oswald"/>
                          <a:sym typeface="Oswald"/>
                        </a:rPr>
                        <a:t>Дети, оставшиеся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35245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288;p42"/>
          <p:cNvSpPr txBox="1">
            <a:spLocks/>
          </p:cNvSpPr>
          <p:nvPr/>
        </p:nvSpPr>
        <p:spPr>
          <a:xfrm>
            <a:off x="2566525" y="2973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300" cap="all" smtClean="0">
                <a:solidFill>
                  <a:srgbClr val="000000"/>
                </a:solidFill>
                <a:latin typeface="Oswald" panose="00000500000000000000" pitchFamily="2" charset="-52"/>
                <a:ea typeface="Oswald"/>
                <a:cs typeface="Oswald"/>
                <a:sym typeface="Oswald"/>
              </a:rPr>
              <a:t>Обеспечение бесплатным проездом на городском, пригородном транспорте, в сельской местности на внутрирайонном транспорте (кроме такси)</a:t>
            </a:r>
            <a:endParaRPr lang="ru-RU" sz="1200" cap="all" dirty="0">
              <a:solidFill>
                <a:srgbClr val="000000"/>
              </a:solidFill>
              <a:latin typeface="Oswald" panose="00000500000000000000" pitchFamily="2" charset="-52"/>
              <a:ea typeface="Oswald" panose="020B0604020202020204" charset="-52"/>
              <a:cs typeface="Oswald" panose="020B0604020202020204" charset="-52"/>
              <a:sym typeface="Oswald" panose="020B0604020202020204" charset="-52"/>
            </a:endParaRPr>
          </a:p>
        </p:txBody>
      </p:sp>
      <p:sp>
        <p:nvSpPr>
          <p:cNvPr id="7" name="Google Shape;290;p42"/>
          <p:cNvSpPr txBox="1"/>
          <p:nvPr/>
        </p:nvSpPr>
        <p:spPr>
          <a:xfrm>
            <a:off x="639625" y="2971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a:sym typeface="Oswald"/>
              </a:rPr>
              <a:t>КОД МЕРЫ 0760</a:t>
            </a:r>
            <a:endParaRPr sz="1500" b="1" dirty="0">
              <a:latin typeface="Oswald" panose="00000500000000000000" pitchFamily="2" charset="-52"/>
              <a:ea typeface="Oswald"/>
              <a:cs typeface="Oswald"/>
              <a:sym typeface="Oswald"/>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0"/>
          <p:cNvSpPr/>
          <p:nvPr/>
        </p:nvSpPr>
        <p:spPr>
          <a:xfrm>
            <a:off x="454059" y="863750"/>
            <a:ext cx="8053500" cy="3849824"/>
          </a:xfrm>
          <a:prstGeom prst="rect">
            <a:avLst/>
          </a:prstGeom>
          <a:noFill/>
          <a:ln>
            <a:noFill/>
          </a:ln>
        </p:spPr>
        <p:txBody>
          <a:bodyPr spcFirstLastPara="1" wrap="square" lIns="68575" tIns="34275" rIns="68575" bIns="34275" anchor="t" anchorCtr="0">
            <a:noAutofit/>
          </a:bodyPr>
          <a:lstStyle/>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panose="020B0604020202020204" charset="-52"/>
                <a:sym typeface="Oswald"/>
              </a:rPr>
              <a:t>Нормативные основания</a:t>
            </a: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panose="020B0604020202020204" charset="-52"/>
              <a:sym typeface="Oswald"/>
            </a:endParaRP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panose="020B0604020202020204" charset="-52"/>
                <a:sym typeface="Oswald"/>
              </a:rPr>
              <a:t>Федеральный закон от 29 декабря 2012 года № 273-ФЗ </a:t>
            </a:r>
            <a:r>
              <a:rPr lang="ru-RU" sz="1200" dirty="0" smtClean="0">
                <a:solidFill>
                  <a:schemeClr val="tx1"/>
                </a:solidFill>
                <a:latin typeface="Oswald" panose="00000500000000000000" pitchFamily="2" charset="-52"/>
                <a:ea typeface="Oswald"/>
                <a:cs typeface="Oswald" panose="020B0604020202020204" charset="-52"/>
                <a:sym typeface="Oswald"/>
              </a:rPr>
              <a:t>«Об </a:t>
            </a:r>
            <a:r>
              <a:rPr lang="ru-RU" sz="1200" dirty="0">
                <a:solidFill>
                  <a:schemeClr val="tx1"/>
                </a:solidFill>
                <a:latin typeface="Oswald" panose="00000500000000000000" pitchFamily="2" charset="-52"/>
                <a:ea typeface="Oswald"/>
                <a:cs typeface="Oswald" panose="020B0604020202020204" charset="-52"/>
                <a:sym typeface="Oswald"/>
              </a:rPr>
              <a:t>образовании в Российской </a:t>
            </a:r>
            <a:r>
              <a:rPr lang="ru-RU" sz="1200" dirty="0" smtClean="0">
                <a:solidFill>
                  <a:schemeClr val="tx1"/>
                </a:solidFill>
                <a:latin typeface="Oswald" panose="00000500000000000000" pitchFamily="2" charset="-52"/>
                <a:ea typeface="Oswald"/>
                <a:cs typeface="Oswald" panose="020B0604020202020204" charset="-52"/>
                <a:sym typeface="Oswald"/>
              </a:rPr>
              <a:t>Федерации»</a:t>
            </a:r>
            <a:endParaRPr lang="ru-RU" sz="1200" dirty="0">
              <a:solidFill>
                <a:schemeClr val="tx1"/>
              </a:solidFill>
              <a:latin typeface="Oswald" panose="00000500000000000000" pitchFamily="2" charset="-52"/>
              <a:ea typeface="Oswald"/>
              <a:cs typeface="Oswald" panose="020B0604020202020204" charset="-52"/>
              <a:sym typeface="Oswald"/>
            </a:endParaRP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panose="020B0604020202020204" charset="-52"/>
                <a:sym typeface="Oswald"/>
              </a:rPr>
              <a:t>Закон Свердловской области от 15 июля 2013 года № 78-ОЗ </a:t>
            </a:r>
            <a:r>
              <a:rPr lang="ru-RU" sz="1200" dirty="0" smtClean="0">
                <a:solidFill>
                  <a:schemeClr val="tx1"/>
                </a:solidFill>
                <a:latin typeface="Oswald" panose="00000500000000000000" pitchFamily="2" charset="-52"/>
                <a:ea typeface="Oswald"/>
                <a:cs typeface="Oswald" panose="020B0604020202020204" charset="-52"/>
                <a:sym typeface="Oswald"/>
              </a:rPr>
              <a:t>«Об </a:t>
            </a:r>
            <a:r>
              <a:rPr lang="ru-RU" sz="1200" dirty="0">
                <a:solidFill>
                  <a:schemeClr val="tx1"/>
                </a:solidFill>
                <a:latin typeface="Oswald" panose="00000500000000000000" pitchFamily="2" charset="-52"/>
                <a:ea typeface="Oswald"/>
                <a:cs typeface="Oswald" panose="020B0604020202020204" charset="-52"/>
                <a:sym typeface="Oswald"/>
              </a:rPr>
              <a:t>образовании в Свердловской </a:t>
            </a:r>
            <a:r>
              <a:rPr lang="ru-RU" sz="1200" dirty="0" smtClean="0">
                <a:solidFill>
                  <a:schemeClr val="tx1"/>
                </a:solidFill>
                <a:latin typeface="Oswald" panose="00000500000000000000" pitchFamily="2" charset="-52"/>
                <a:ea typeface="Oswald"/>
                <a:cs typeface="Oswald" panose="020B0604020202020204" charset="-52"/>
                <a:sym typeface="Oswald"/>
              </a:rPr>
              <a:t>области»</a:t>
            </a:r>
            <a:r>
              <a:rPr lang="ru-RU" sz="1200" dirty="0">
                <a:solidFill>
                  <a:schemeClr val="tx1"/>
                </a:solidFill>
                <a:latin typeface="Oswald" panose="00000500000000000000" pitchFamily="2" charset="-52"/>
                <a:ea typeface="Oswald"/>
                <a:cs typeface="Oswald" panose="020B0604020202020204" charset="-52"/>
                <a:sym typeface="Oswald"/>
              </a:rPr>
              <a:t/>
            </a:r>
            <a:br>
              <a:rPr lang="ru-RU" sz="1200" dirty="0">
                <a:solidFill>
                  <a:schemeClr val="tx1"/>
                </a:solidFill>
                <a:latin typeface="Oswald" panose="00000500000000000000" pitchFamily="2" charset="-52"/>
                <a:ea typeface="Oswald"/>
                <a:cs typeface="Oswald" panose="020B0604020202020204" charset="-52"/>
                <a:sym typeface="Oswald"/>
              </a:rPr>
            </a:br>
            <a:r>
              <a:rPr lang="ru-RU" sz="1200" dirty="0">
                <a:solidFill>
                  <a:schemeClr val="tx1"/>
                </a:solidFill>
                <a:latin typeface="Oswald" panose="00000500000000000000" pitchFamily="2" charset="-52"/>
                <a:ea typeface="Oswald"/>
                <a:cs typeface="Oswald" panose="020B0604020202020204" charset="-52"/>
                <a:sym typeface="Oswald"/>
              </a:rPr>
              <a:t>подпункт </a:t>
            </a:r>
            <a:r>
              <a:rPr lang="ru-RU" sz="1200" dirty="0" smtClean="0">
                <a:solidFill>
                  <a:schemeClr val="tx1"/>
                </a:solidFill>
                <a:latin typeface="Oswald" panose="00000500000000000000" pitchFamily="2" charset="-52"/>
                <a:ea typeface="Oswald"/>
                <a:cs typeface="Oswald" panose="020B0604020202020204" charset="-52"/>
                <a:sym typeface="Oswald"/>
              </a:rPr>
              <a:t>«б« </a:t>
            </a:r>
            <a:r>
              <a:rPr lang="ru-RU" sz="1200" dirty="0">
                <a:solidFill>
                  <a:schemeClr val="tx1"/>
                </a:solidFill>
                <a:latin typeface="Oswald" panose="00000500000000000000" pitchFamily="2" charset="-52"/>
                <a:ea typeface="Oswald"/>
                <a:cs typeface="Oswald" panose="020B0604020202020204" charset="-52"/>
                <a:sym typeface="Oswald"/>
              </a:rPr>
              <a:t>пункта 4 перечня поручений Президента Российской Федерации от 19.10.2022 № Пр-1978 по вопросам оказания поддержки гражданам Российской Федерации, призванным на военную службу по мобилизации, и членам их семей; </a:t>
            </a:r>
          </a:p>
          <a:p>
            <a:pPr marL="457200" lvl="0" indent="-304800">
              <a:buClr>
                <a:schemeClr val="dk2"/>
              </a:buClr>
              <a:buSzPts val="1200"/>
              <a:buFont typeface="Oswald"/>
              <a:buChar char="●"/>
            </a:pPr>
            <a:r>
              <a:rPr lang="ru-RU" sz="1200" dirty="0">
                <a:solidFill>
                  <a:schemeClr val="tx1"/>
                </a:solidFill>
                <a:latin typeface="Oswald" panose="00000500000000000000" pitchFamily="2" charset="-52"/>
                <a:ea typeface="Oswald"/>
                <a:cs typeface="Oswald" panose="020B0604020202020204" charset="-52"/>
                <a:sym typeface="Oswald"/>
              </a:rPr>
              <a:t>Приказ Министерства образования и молодежной политики Свердловской области от 19.01.2023 № 26-Д </a:t>
            </a:r>
            <a:r>
              <a:rPr lang="ru-RU" sz="1200" dirty="0" smtClean="0">
                <a:solidFill>
                  <a:schemeClr val="tx1"/>
                </a:solidFill>
                <a:latin typeface="Oswald" panose="00000500000000000000" pitchFamily="2" charset="-52"/>
                <a:ea typeface="Oswald"/>
                <a:cs typeface="Oswald" panose="020B0604020202020204" charset="-52"/>
                <a:sym typeface="Oswald"/>
              </a:rPr>
              <a:t>«Об </a:t>
            </a:r>
            <a:r>
              <a:rPr lang="ru-RU" sz="1200" dirty="0">
                <a:solidFill>
                  <a:schemeClr val="tx1"/>
                </a:solidFill>
                <a:latin typeface="Oswald" panose="00000500000000000000" pitchFamily="2" charset="-52"/>
                <a:ea typeface="Oswald"/>
                <a:cs typeface="Oswald" panose="020B0604020202020204" charset="-52"/>
                <a:sym typeface="Oswald"/>
              </a:rPr>
              <a:t>установлении родительской платы за присмотр и уход за детьми в структурных подразделениях государственных образовательных организаций Свердловской области, реализующих образовательную программу дошкольного образования, подведомственных Министерству образования и молодежной политики Свердловской </a:t>
            </a:r>
            <a:r>
              <a:rPr lang="ru-RU" sz="1200" dirty="0" smtClean="0">
                <a:solidFill>
                  <a:schemeClr val="tx1"/>
                </a:solidFill>
                <a:latin typeface="Oswald" panose="00000500000000000000" pitchFamily="2" charset="-52"/>
                <a:ea typeface="Oswald"/>
                <a:cs typeface="Oswald" panose="020B0604020202020204" charset="-52"/>
                <a:sym typeface="Oswald"/>
              </a:rPr>
              <a:t>области»</a:t>
            </a:r>
            <a:endParaRPr lang="ru" sz="1200" dirty="0">
              <a:solidFill>
                <a:schemeClr val="tx1"/>
              </a:solidFill>
              <a:latin typeface="Oswald" panose="00000500000000000000" pitchFamily="2" charset="-52"/>
              <a:ea typeface="Oswald"/>
              <a:cs typeface="Oswald" panose="020B0604020202020204" charset="-52"/>
              <a:sym typeface="Oswald"/>
            </a:endParaRPr>
          </a:p>
          <a:p>
            <a:pPr marL="0" lvl="0" indent="0" algn="ctr" rtl="0">
              <a:spcBef>
                <a:spcPts val="0"/>
              </a:spcBef>
              <a:spcAft>
                <a:spcPts val="0"/>
              </a:spcAft>
              <a:buNone/>
            </a:pPr>
            <a:endParaRPr lang="ru" sz="1200" b="1" dirty="0">
              <a:solidFill>
                <a:schemeClr val="tx1"/>
              </a:solidFill>
              <a:latin typeface="Oswald" panose="00000500000000000000" pitchFamily="2" charset="-52"/>
              <a:ea typeface="Oswald"/>
              <a:cs typeface="Oswald" panose="020B0604020202020204" charset="-52"/>
              <a:sym typeface="Oswald"/>
            </a:endParaRPr>
          </a:p>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panose="020B0604020202020204" charset="-52"/>
                <a:sym typeface="Oswald"/>
              </a:rPr>
              <a:t>Форма предоставления – натуральная</a:t>
            </a: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panose="020B0604020202020204" charset="-52"/>
              <a:sym typeface="Oswald"/>
            </a:endParaRPr>
          </a:p>
          <a:p>
            <a:pPr marL="457200" lvl="0" indent="-304800" algn="just">
              <a:buClr>
                <a:schemeClr val="dk2"/>
              </a:buClr>
              <a:buSzPts val="1200"/>
              <a:buFont typeface="Oswald"/>
              <a:buChar char="●"/>
            </a:pPr>
            <a:r>
              <a:rPr lang="ru" sz="1200" dirty="0">
                <a:solidFill>
                  <a:schemeClr val="tx1"/>
                </a:solidFill>
                <a:latin typeface="Oswald" panose="00000500000000000000" pitchFamily="2" charset="-52"/>
                <a:ea typeface="Oswald"/>
                <a:cs typeface="Oswald" panose="020B0604020202020204" charset="-52"/>
                <a:sym typeface="Oswald"/>
              </a:rPr>
              <a:t>За счет субсидий из областного бюджета на финансовое обеспечение выполнения государственного задания учреждениями</a:t>
            </a:r>
            <a:endParaRPr sz="1200" dirty="0">
              <a:solidFill>
                <a:schemeClr val="tx1"/>
              </a:solidFill>
              <a:latin typeface="Oswald" panose="00000500000000000000" pitchFamily="2" charset="-52"/>
              <a:ea typeface="Oswald"/>
              <a:cs typeface="Oswald" panose="020B0604020202020204" charset="-52"/>
              <a:sym typeface="Oswald"/>
            </a:endParaRPr>
          </a:p>
          <a:p>
            <a:pPr marL="0" lvl="0" indent="0" algn="ctr" rtl="0">
              <a:spcBef>
                <a:spcPts val="0"/>
              </a:spcBef>
              <a:spcAft>
                <a:spcPts val="0"/>
              </a:spcAft>
              <a:buNone/>
            </a:pPr>
            <a:endParaRPr sz="1200" b="1" dirty="0">
              <a:solidFill>
                <a:schemeClr val="tx1"/>
              </a:solidFill>
              <a:latin typeface="Oswald" panose="00000500000000000000" pitchFamily="2" charset="-52"/>
              <a:ea typeface="Oswald"/>
              <a:cs typeface="Oswald" panose="020B0604020202020204" charset="-52"/>
              <a:sym typeface="Oswald"/>
            </a:endParaRPr>
          </a:p>
          <a:p>
            <a:pPr marL="0" lvl="0" indent="0" algn="ctr" rtl="0">
              <a:spcBef>
                <a:spcPts val="0"/>
              </a:spcBef>
              <a:spcAft>
                <a:spcPts val="0"/>
              </a:spcAft>
              <a:buNone/>
            </a:pPr>
            <a:r>
              <a:rPr lang="ru" sz="1200" b="1" dirty="0">
                <a:solidFill>
                  <a:schemeClr val="tx1"/>
                </a:solidFill>
                <a:latin typeface="Oswald" panose="00000500000000000000" pitchFamily="2" charset="-52"/>
                <a:ea typeface="Oswald"/>
                <a:cs typeface="Oswald" panose="020B0604020202020204" charset="-52"/>
                <a:sym typeface="Oswald"/>
              </a:rPr>
              <a:t>Периодичность предоставления</a:t>
            </a:r>
            <a:endParaRPr sz="1200" b="1" dirty="0">
              <a:solidFill>
                <a:schemeClr val="tx1"/>
              </a:solidFill>
              <a:latin typeface="Oswald" panose="00000500000000000000" pitchFamily="2" charset="-52"/>
              <a:ea typeface="Oswald"/>
              <a:cs typeface="Oswald" panose="020B0604020202020204" charset="-52"/>
              <a:sym typeface="Oswald"/>
            </a:endParaRPr>
          </a:p>
          <a:p>
            <a:pPr marL="457200" lvl="0" indent="-304800" algn="l" rtl="0">
              <a:spcBef>
                <a:spcPts val="0"/>
              </a:spcBef>
              <a:spcAft>
                <a:spcPts val="0"/>
              </a:spcAft>
              <a:buClr>
                <a:schemeClr val="dk2"/>
              </a:buClr>
              <a:buSzPts val="1200"/>
              <a:buFont typeface="Oswald"/>
              <a:buChar char="●"/>
            </a:pPr>
            <a:r>
              <a:rPr lang="ru" sz="1200" dirty="0">
                <a:solidFill>
                  <a:schemeClr val="tx1"/>
                </a:solidFill>
                <a:latin typeface="Oswald" panose="00000500000000000000" pitchFamily="2" charset="-52"/>
                <a:ea typeface="Oswald"/>
                <a:cs typeface="Oswald" panose="020B0604020202020204" charset="-52"/>
                <a:sym typeface="Oswald"/>
              </a:rPr>
              <a:t>Ежемесячно</a:t>
            </a:r>
            <a:endParaRPr sz="1200" dirty="0">
              <a:solidFill>
                <a:schemeClr val="tx1"/>
              </a:solidFill>
              <a:latin typeface="Oswald" panose="00000500000000000000" pitchFamily="2" charset="-52"/>
              <a:ea typeface="Oswald"/>
              <a:cs typeface="Oswald" panose="020B0604020202020204" charset="-52"/>
              <a:sym typeface="Oswald"/>
            </a:endParaRPr>
          </a:p>
        </p:txBody>
      </p:sp>
      <p:sp>
        <p:nvSpPr>
          <p:cNvPr id="275" name="Google Shape;275;p40"/>
          <p:cNvSpPr txBox="1">
            <a:spLocks noGrp="1"/>
          </p:cNvSpPr>
          <p:nvPr>
            <p:ph type="ctrTitle"/>
          </p:nvPr>
        </p:nvSpPr>
        <p:spPr>
          <a:xfrm>
            <a:off x="2579293" y="133750"/>
            <a:ext cx="5760000" cy="707700"/>
          </a:xfrm>
          <a:prstGeom prst="rect">
            <a:avLst/>
          </a:prstGeom>
          <a:noFill/>
          <a:ln>
            <a:noFill/>
          </a:ln>
        </p:spPr>
        <p:txBody>
          <a:bodyPr spcFirstLastPara="1" wrap="square" lIns="68575" tIns="34275" rIns="68575" bIns="34275" anchor="ctr" anchorCtr="0">
            <a:noAutofit/>
          </a:bodyPr>
          <a:lstStyle/>
          <a:p>
            <a:pPr lvl="0" algn="l">
              <a:spcBef>
                <a:spcPts val="0"/>
              </a:spcBef>
            </a:pPr>
            <a:r>
              <a:rPr lang="ru-RU" sz="1300" cap="all" dirty="0" smtClean="0">
                <a:solidFill>
                  <a:schemeClr val="tx1"/>
                </a:solidFill>
                <a:latin typeface="Oswald" panose="00000500000000000000" pitchFamily="2" charset="-52"/>
                <a:ea typeface="Oswald"/>
                <a:cs typeface="Oswald" panose="020B0604020202020204" charset="-52"/>
                <a:sym typeface="Oswald"/>
              </a:rPr>
              <a:t>Полное или частичное освобождение от родительской платы за присмотр и уход за ребенком, осваивающим образовательную программу дошкольного образования</a:t>
            </a:r>
            <a:endParaRPr lang="ru-RU" sz="1300" cap="all" dirty="0">
              <a:solidFill>
                <a:schemeClr val="tx1"/>
              </a:solidFill>
              <a:latin typeface="Oswald" panose="00000500000000000000" pitchFamily="2" charset="-52"/>
              <a:ea typeface="Oswald"/>
              <a:cs typeface="Oswald" panose="020B0604020202020204" charset="-52"/>
              <a:sym typeface="Oswald"/>
            </a:endParaRPr>
          </a:p>
        </p:txBody>
      </p:sp>
      <p:sp>
        <p:nvSpPr>
          <p:cNvPr id="276" name="Google Shape;276;p40"/>
          <p:cNvSpPr txBox="1"/>
          <p:nvPr/>
        </p:nvSpPr>
        <p:spPr>
          <a:xfrm>
            <a:off x="652393" y="13375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panose="020B0604020202020204" charset="-52"/>
                <a:sym typeface="Oswald"/>
              </a:rPr>
              <a:t>КОД МЕРЫ 0771</a:t>
            </a:r>
            <a:endParaRPr sz="1500" b="1" dirty="0">
              <a:latin typeface="Oswald" panose="00000500000000000000" pitchFamily="2" charset="-52"/>
              <a:ea typeface="Oswald"/>
              <a:cs typeface="Oswald" panose="020B0604020202020204" charset="-52"/>
              <a:sym typeface="Oswald"/>
            </a:endParaRPr>
          </a:p>
        </p:txBody>
      </p:sp>
    </p:spTree>
    <p:extLst>
      <p:ext uri="{BB962C8B-B14F-4D97-AF65-F5344CB8AC3E}">
        <p14:creationId xmlns:p14="http://schemas.microsoft.com/office/powerpoint/2010/main" val="7671256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2" name="Google Shape;282;p41"/>
          <p:cNvGraphicFramePr/>
          <p:nvPr>
            <p:extLst>
              <p:ext uri="{D42A27DB-BD31-4B8C-83A1-F6EECF244321}">
                <p14:modId xmlns:p14="http://schemas.microsoft.com/office/powerpoint/2010/main" val="3446042889"/>
              </p:ext>
            </p:extLst>
          </p:nvPr>
        </p:nvGraphicFramePr>
        <p:xfrm>
          <a:off x="241993" y="927556"/>
          <a:ext cx="8494225" cy="3872100"/>
        </p:xfrm>
        <a:graphic>
          <a:graphicData uri="http://schemas.openxmlformats.org/drawingml/2006/table">
            <a:tbl>
              <a:tblPr>
                <a:noFill/>
                <a:tableStyleId>{BF4A3D39-4975-46BA-BE83-8B02B6239DEE}</a:tableStyleId>
              </a:tblPr>
              <a:tblGrid>
                <a:gridCol w="4001086">
                  <a:extLst>
                    <a:ext uri="{9D8B030D-6E8A-4147-A177-3AD203B41FA5}">
                      <a16:colId xmlns:a16="http://schemas.microsoft.com/office/drawing/2014/main" val="20000"/>
                    </a:ext>
                  </a:extLst>
                </a:gridCol>
                <a:gridCol w="4493139">
                  <a:extLst>
                    <a:ext uri="{9D8B030D-6E8A-4147-A177-3AD203B41FA5}">
                      <a16:colId xmlns:a16="http://schemas.microsoft.com/office/drawing/2014/main" val="20001"/>
                    </a:ext>
                  </a:extLst>
                </a:gridCol>
              </a:tblGrid>
              <a:tr h="641250">
                <a:tc>
                  <a:txBody>
                    <a:bodyPr/>
                    <a:lstStyle/>
                    <a:p>
                      <a:pPr marL="0" lvl="0" indent="0" algn="l" rtl="0">
                        <a:spcBef>
                          <a:spcPts val="0"/>
                        </a:spcBef>
                        <a:spcAft>
                          <a:spcPts val="0"/>
                        </a:spcAft>
                        <a:buNone/>
                      </a:pPr>
                      <a:r>
                        <a:rPr lang="ru-RU" sz="1100" b="1" dirty="0">
                          <a:latin typeface="Oswald"/>
                          <a:ea typeface="Oswald"/>
                          <a:cs typeface="Oswald"/>
                          <a:sym typeface="Oswald"/>
                        </a:rPr>
                        <a:t>Категория получателей (в соответствии с НПА Свердловской области)</a:t>
                      </a:r>
                      <a:endParaRPr sz="1100" b="1" dirty="0">
                        <a:latin typeface="Oswald"/>
                        <a:ea typeface="Oswald"/>
                        <a:cs typeface="Oswald"/>
                        <a:sym typeface="Oswald"/>
                      </a:endParaRPr>
                    </a:p>
                  </a:txBody>
                  <a:tcPr marL="91425" marR="91425" marT="91425" marB="91425"/>
                </a:tc>
                <a:tc>
                  <a:txBody>
                    <a:bodyPr/>
                    <a:lstStyle/>
                    <a:p>
                      <a:pPr marL="0" lvl="0" indent="0" algn="ctr" rtl="0">
                        <a:spcBef>
                          <a:spcPts val="0"/>
                        </a:spcBef>
                        <a:spcAft>
                          <a:spcPts val="0"/>
                        </a:spcAft>
                        <a:buNone/>
                      </a:pPr>
                      <a:r>
                        <a:rPr lang="ru" sz="1100" b="1" dirty="0">
                          <a:latin typeface="Oswald"/>
                          <a:ea typeface="Oswald"/>
                          <a:cs typeface="Oswald"/>
                          <a:sym typeface="Oswald"/>
                        </a:rPr>
                        <a:t>Порядок получения</a:t>
                      </a:r>
                      <a:endParaRPr sz="11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206393">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baseline="0" dirty="0">
                          <a:solidFill>
                            <a:schemeClr val="tx1"/>
                          </a:solidFill>
                          <a:latin typeface="Oswald"/>
                          <a:ea typeface="Oswald"/>
                          <a:cs typeface="Oswald"/>
                          <a:sym typeface="Oswald"/>
                        </a:rPr>
                        <a:t>Семья, имеющая ребенка-инвалида</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Опекунская семья, имеющая в своем составе детей-сирот, у которых умерли оба или единственный родитель; детей, оставшихся без попечения единственного или обоих родителей </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Семья, имеющая ребенка с туберкулезной интоксикацией</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Родители (законные представители) из семей граждан, призванных на военную службу по мобилизации, в т.ч. на добровольной основе, а также мобилизованных граждан, проходящих военную службу по контракту и принимающих участие в специальной военной операции</a:t>
                      </a:r>
                      <a:endParaRPr lang="ru" sz="800"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паспорта или иного документа, удостоверяющего личность заявителя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Справка федерального государственного учреждения медико-социальной экспертизы об установлении инвалидности</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p>
                    <a:p>
                      <a:pPr marL="30774" lvl="0" indent="0" algn="l" rtl="0">
                        <a:spcBef>
                          <a:spcPts val="0"/>
                        </a:spcBef>
                        <a:spcAft>
                          <a:spcPts val="0"/>
                        </a:spcAft>
                        <a:buSzPts val="1000"/>
                        <a:buFont typeface="Oswald"/>
                        <a:buNone/>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Свидетельство о смерти обоих родителей или единственного родителя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p>
                    <a:p>
                      <a:pPr marL="179999" lvl="0" indent="-149225" algn="l" rtl="0">
                        <a:spcBef>
                          <a:spcPts val="0"/>
                        </a:spcBef>
                        <a:spcAft>
                          <a:spcPts val="0"/>
                        </a:spcAft>
                        <a:buSzPts val="1000"/>
                        <a:buFont typeface="Oswald"/>
                        <a:buChar char="●"/>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800" dirty="0">
                          <a:latin typeface="Oswald"/>
                          <a:ea typeface="Oswald"/>
                          <a:cs typeface="Oswald"/>
                          <a:sym typeface="Oswald"/>
                        </a:rPr>
                        <a:t>Копия медицинской справки профильного врача-специалиста</a:t>
                      </a:r>
                    </a:p>
                    <a:p>
                      <a:pPr marL="30774" lvl="0" indent="0" algn="l" rtl="0">
                        <a:spcBef>
                          <a:spcPts val="0"/>
                        </a:spcBef>
                        <a:spcAft>
                          <a:spcPts val="0"/>
                        </a:spcAft>
                        <a:buSzPts val="1000"/>
                        <a:buFont typeface="Oswald"/>
                        <a:buNone/>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a:t>
                      </a: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800" kern="1200" dirty="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800" kern="1200" dirty="0" smtClean="0">
                          <a:solidFill>
                            <a:srgbClr val="000000"/>
                          </a:solidFill>
                          <a:latin typeface="Oswald"/>
                          <a:ea typeface="Oswald"/>
                          <a:cs typeface="Oswald"/>
                          <a:sym typeface="Oswald"/>
                        </a:rPr>
                        <a:t>«Единый </a:t>
                      </a:r>
                      <a:r>
                        <a:rPr lang="ru-RU" sz="800" kern="1200" dirty="0">
                          <a:solidFill>
                            <a:srgbClr val="000000"/>
                          </a:solidFill>
                          <a:latin typeface="Oswald"/>
                          <a:ea typeface="Oswald"/>
                          <a:cs typeface="Oswald"/>
                          <a:sym typeface="Oswald"/>
                        </a:rPr>
                        <a:t>портал государственных и  муниципальных услуг(функций</a:t>
                      </a:r>
                      <a:r>
                        <a:rPr lang="ru-RU" sz="800" kern="1200" dirty="0" smtClean="0">
                          <a:solidFill>
                            <a:srgbClr val="000000"/>
                          </a:solidFill>
                          <a:latin typeface="Oswald"/>
                          <a:ea typeface="Oswald"/>
                          <a:cs typeface="Oswald"/>
                          <a:sym typeface="Oswald"/>
                        </a:rPr>
                        <a:t>)« </a:t>
                      </a:r>
                      <a:r>
                        <a:rPr lang="ru-RU" sz="800" kern="1200" dirty="0">
                          <a:solidFill>
                            <a:srgbClr val="000000"/>
                          </a:solidFill>
                          <a:latin typeface="Oswald"/>
                          <a:ea typeface="Oswald"/>
                          <a:cs typeface="Oswald"/>
                          <a:sym typeface="Oswald"/>
                        </a:rPr>
                        <a:t>(портал </a:t>
                      </a:r>
                      <a:r>
                        <a:rPr lang="ru-RU" sz="800" kern="1200" dirty="0" smtClean="0">
                          <a:solidFill>
                            <a:srgbClr val="000000"/>
                          </a:solidFill>
                          <a:latin typeface="Oswald"/>
                          <a:ea typeface="Oswald"/>
                          <a:cs typeface="Oswald"/>
                          <a:sym typeface="Oswald"/>
                        </a:rPr>
                        <a:t>«</a:t>
                      </a:r>
                      <a:r>
                        <a:rPr lang="ru-RU" sz="800" kern="1200" dirty="0" err="1" smtClean="0">
                          <a:solidFill>
                            <a:srgbClr val="000000"/>
                          </a:solidFill>
                          <a:latin typeface="Oswald"/>
                          <a:ea typeface="Oswald"/>
                          <a:cs typeface="Oswald"/>
                          <a:sym typeface="Oswald"/>
                        </a:rPr>
                        <a:t>Госуслуги</a:t>
                      </a:r>
                      <a:r>
                        <a:rPr lang="ru-RU" sz="800" kern="1200" dirty="0" smtClean="0">
                          <a:solidFill>
                            <a:srgbClr val="000000"/>
                          </a:solidFill>
                          <a:latin typeface="Oswald"/>
                          <a:ea typeface="Oswald"/>
                          <a:cs typeface="Oswald"/>
                          <a:sym typeface="Oswald"/>
                        </a:rPr>
                        <a:t>«), </a:t>
                      </a:r>
                      <a:r>
                        <a:rPr lang="ru-RU" sz="800" kern="1200" dirty="0">
                          <a:solidFill>
                            <a:srgbClr val="000000"/>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800" kern="1200" dirty="0" smtClean="0">
                          <a:solidFill>
                            <a:srgbClr val="000000"/>
                          </a:solidFill>
                          <a:latin typeface="Oswald"/>
                          <a:ea typeface="Oswald"/>
                          <a:cs typeface="Oswald"/>
                          <a:sym typeface="Oswald"/>
                        </a:rPr>
                        <a:t>«О </a:t>
                      </a:r>
                      <a:r>
                        <a:rPr lang="ru-RU" sz="800" kern="1200" dirty="0">
                          <a:solidFill>
                            <a:srgbClr val="000000"/>
                          </a:solidFill>
                          <a:latin typeface="Oswald"/>
                          <a:ea typeface="Oswald"/>
                          <a:cs typeface="Oswald"/>
                          <a:sym typeface="Oswald"/>
                        </a:rPr>
                        <a:t>документах –основаниях предоставления МСЗ в сфере </a:t>
                      </a:r>
                      <a:r>
                        <a:rPr lang="ru-RU" sz="800" kern="1200" dirty="0" smtClean="0">
                          <a:solidFill>
                            <a:srgbClr val="000000"/>
                          </a:solidFill>
                          <a:latin typeface="Oswald"/>
                          <a:ea typeface="Oswald"/>
                          <a:cs typeface="Oswald"/>
                          <a:sym typeface="Oswald"/>
                        </a:rPr>
                        <a:t>образования«)</a:t>
                      </a:r>
                      <a:endParaRPr lang="ru-RU" sz="800" kern="1200" dirty="0">
                        <a:solidFill>
                          <a:srgbClr val="000000"/>
                        </a:solidFill>
                        <a:latin typeface="Oswald"/>
                        <a:ea typeface="Oswald"/>
                        <a:cs typeface="Oswald"/>
                        <a:sym typeface="Oswald"/>
                      </a:endParaRPr>
                    </a:p>
                  </a:txBody>
                  <a:tcPr marL="91425" marR="91425" marT="91425" marB="91425"/>
                </a:tc>
                <a:extLst>
                  <a:ext uri="{0D108BD9-81ED-4DB2-BD59-A6C34878D82A}">
                    <a16:rowId xmlns:a16="http://schemas.microsoft.com/office/drawing/2014/main" val="2383429833"/>
                  </a:ext>
                </a:extLst>
              </a:tr>
            </a:tbl>
          </a:graphicData>
        </a:graphic>
      </p:graphicFrame>
      <p:sp>
        <p:nvSpPr>
          <p:cNvPr id="6" name="Google Shape;275;p40"/>
          <p:cNvSpPr txBox="1">
            <a:spLocks/>
          </p:cNvSpPr>
          <p:nvPr/>
        </p:nvSpPr>
        <p:spPr>
          <a:xfrm>
            <a:off x="2579293" y="13375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spcBef>
                <a:spcPts val="0"/>
              </a:spcBef>
              <a:buClrTx/>
              <a:buFontTx/>
            </a:pPr>
            <a:r>
              <a:rPr lang="ru-RU" sz="1300" cap="all" dirty="0" smtClean="0">
                <a:solidFill>
                  <a:schemeClr val="tx1"/>
                </a:solidFill>
                <a:latin typeface="Oswald" panose="00000500000000000000" pitchFamily="2" charset="-52"/>
                <a:ea typeface="Oswald"/>
                <a:cs typeface="Oswald" panose="020B0604020202020204" charset="-52"/>
                <a:sym typeface="Oswald"/>
              </a:rPr>
              <a:t>Полное или частичное освобождение от родительской платы за присмотр и уход за ребенком, осваивающим образовательную программу дошкольного образования</a:t>
            </a:r>
            <a:endParaRPr lang="ru-RU" sz="1300" cap="all" dirty="0">
              <a:solidFill>
                <a:schemeClr val="tx1"/>
              </a:solidFill>
              <a:latin typeface="Oswald" panose="00000500000000000000" pitchFamily="2" charset="-52"/>
              <a:ea typeface="Oswald"/>
              <a:cs typeface="Oswald" panose="020B0604020202020204" charset="-52"/>
              <a:sym typeface="Oswald"/>
            </a:endParaRPr>
          </a:p>
        </p:txBody>
      </p:sp>
      <p:sp>
        <p:nvSpPr>
          <p:cNvPr id="7" name="Google Shape;276;p40"/>
          <p:cNvSpPr txBox="1"/>
          <p:nvPr/>
        </p:nvSpPr>
        <p:spPr>
          <a:xfrm>
            <a:off x="652393" y="13375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panose="020B0604020202020204" charset="-52"/>
                <a:sym typeface="Oswald"/>
              </a:rPr>
              <a:t>КОД МЕРЫ 0771</a:t>
            </a:r>
            <a:endParaRPr sz="1500" b="1" dirty="0">
              <a:latin typeface="Oswald" panose="00000500000000000000" pitchFamily="2" charset="-52"/>
              <a:ea typeface="Oswald"/>
              <a:cs typeface="Oswald" panose="020B0604020202020204" charset="-52"/>
              <a:sym typeface="Oswald"/>
            </a:endParaRPr>
          </a:p>
        </p:txBody>
      </p:sp>
    </p:spTree>
    <p:extLst>
      <p:ext uri="{BB962C8B-B14F-4D97-AF65-F5344CB8AC3E}">
        <p14:creationId xmlns:p14="http://schemas.microsoft.com/office/powerpoint/2010/main" val="32917641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0"/>
          <p:cNvSpPr/>
          <p:nvPr/>
        </p:nvSpPr>
        <p:spPr>
          <a:xfrm>
            <a:off x="492159" y="1038578"/>
            <a:ext cx="8053500" cy="3609878"/>
          </a:xfrm>
          <a:prstGeom prst="rect">
            <a:avLst/>
          </a:prstGeom>
          <a:noFill/>
          <a:ln>
            <a:noFill/>
          </a:ln>
        </p:spPr>
        <p:txBody>
          <a:bodyPr spcFirstLastPara="1" wrap="square" lIns="68575" tIns="34275" rIns="68575" bIns="34275" anchor="t" anchorCtr="0">
            <a:noAutofit/>
          </a:bodyPr>
          <a:lstStyle/>
          <a:p>
            <a:pPr marL="0" lvl="0" indent="0" algn="ctr" rtl="0">
              <a:spcBef>
                <a:spcPts val="0"/>
              </a:spcBef>
              <a:spcAft>
                <a:spcPts val="0"/>
              </a:spcAft>
              <a:buNone/>
            </a:pPr>
            <a:r>
              <a:rPr lang="ru" sz="1200" b="1" dirty="0" smtClean="0">
                <a:solidFill>
                  <a:schemeClr val="tx1"/>
                </a:solidFill>
                <a:latin typeface="Oswald"/>
                <a:ea typeface="Oswald"/>
                <a:cs typeface="Oswald"/>
                <a:sym typeface="Oswald"/>
              </a:rPr>
              <a:t>Нормативные </a:t>
            </a:r>
            <a:r>
              <a:rPr lang="ru" sz="1200" b="1" dirty="0">
                <a:solidFill>
                  <a:schemeClr val="tx1"/>
                </a:solidFill>
                <a:latin typeface="Oswald"/>
                <a:ea typeface="Oswald"/>
                <a:cs typeface="Oswald"/>
                <a:sym typeface="Oswald"/>
              </a:rPr>
              <a:t>основания</a:t>
            </a:r>
          </a:p>
          <a:p>
            <a:pPr marL="0" lvl="0" indent="0" algn="ctr" rtl="0">
              <a:spcBef>
                <a:spcPts val="0"/>
              </a:spcBef>
              <a:spcAft>
                <a:spcPts val="0"/>
              </a:spcAft>
              <a:buNone/>
            </a:pPr>
            <a:endParaRPr sz="1200" b="1" dirty="0">
              <a:solidFill>
                <a:schemeClr val="tx1"/>
              </a:solidFill>
              <a:latin typeface="Oswald" panose="020B0604020202020204" charset="-52"/>
              <a:ea typeface="Oswald"/>
              <a:cs typeface="Oswald"/>
              <a:sym typeface="Oswald"/>
            </a:endParaRPr>
          </a:p>
          <a:p>
            <a:pPr marL="457200" lvl="0" indent="-304800">
              <a:buClr>
                <a:schemeClr val="dk2"/>
              </a:buClr>
              <a:buSzPts val="1200"/>
              <a:buFont typeface="Oswald"/>
              <a:buChar char="●"/>
            </a:pPr>
            <a:r>
              <a:rPr lang="ru-RU" sz="1100" dirty="0">
                <a:solidFill>
                  <a:schemeClr val="tx1"/>
                </a:solidFill>
                <a:latin typeface="Oswald"/>
                <a:ea typeface="Oswald"/>
                <a:cs typeface="Oswald"/>
                <a:sym typeface="Oswald"/>
              </a:rPr>
              <a:t>Федеральный закон от 29 декабря 2012 года № 273-ФЗ </a:t>
            </a:r>
            <a:r>
              <a:rPr lang="ru-RU" sz="1100" dirty="0" smtClean="0">
                <a:solidFill>
                  <a:schemeClr val="tx1"/>
                </a:solidFill>
                <a:latin typeface="Oswald"/>
                <a:ea typeface="Oswald"/>
                <a:cs typeface="Oswald"/>
                <a:sym typeface="Oswald"/>
              </a:rPr>
              <a:t>«Об </a:t>
            </a:r>
            <a:r>
              <a:rPr lang="ru-RU" sz="1100" dirty="0">
                <a:solidFill>
                  <a:schemeClr val="tx1"/>
                </a:solidFill>
                <a:latin typeface="Oswald"/>
                <a:ea typeface="Oswald"/>
                <a:cs typeface="Oswald"/>
                <a:sym typeface="Oswald"/>
              </a:rPr>
              <a:t>образовании в Российской </a:t>
            </a:r>
            <a:r>
              <a:rPr lang="ru-RU" sz="1100" dirty="0" smtClean="0">
                <a:solidFill>
                  <a:schemeClr val="tx1"/>
                </a:solidFill>
                <a:latin typeface="Oswald"/>
                <a:ea typeface="Oswald"/>
                <a:cs typeface="Oswald"/>
                <a:sym typeface="Oswald"/>
              </a:rPr>
              <a:t>Федерации»</a:t>
            </a:r>
            <a:endParaRPr lang="ru-RU" sz="1100" dirty="0">
              <a:solidFill>
                <a:schemeClr val="tx1"/>
              </a:solidFill>
              <a:latin typeface="Oswald"/>
              <a:ea typeface="Oswald"/>
              <a:cs typeface="Oswald"/>
              <a:sym typeface="Oswald"/>
            </a:endParaRPr>
          </a:p>
          <a:p>
            <a:pPr marL="457200" lvl="0" indent="-304800">
              <a:buClr>
                <a:schemeClr val="dk2"/>
              </a:buClr>
              <a:buSzPts val="1200"/>
              <a:buFont typeface="Oswald"/>
              <a:buChar char="●"/>
            </a:pPr>
            <a:r>
              <a:rPr lang="ru-RU" sz="1100" dirty="0">
                <a:solidFill>
                  <a:schemeClr val="tx1"/>
                </a:solidFill>
                <a:latin typeface="Oswald"/>
                <a:ea typeface="Oswald"/>
                <a:cs typeface="Oswald"/>
                <a:sym typeface="Oswald"/>
              </a:rPr>
              <a:t>Закон Свердловской области от 15 июля 2013 года № 78-ОЗ </a:t>
            </a:r>
            <a:r>
              <a:rPr lang="ru-RU" sz="1100" dirty="0" smtClean="0">
                <a:solidFill>
                  <a:schemeClr val="tx1"/>
                </a:solidFill>
                <a:latin typeface="Oswald"/>
                <a:ea typeface="Oswald"/>
                <a:cs typeface="Oswald"/>
                <a:sym typeface="Oswald"/>
              </a:rPr>
              <a:t>«Об </a:t>
            </a:r>
            <a:r>
              <a:rPr lang="ru-RU" sz="1100" dirty="0">
                <a:solidFill>
                  <a:schemeClr val="tx1"/>
                </a:solidFill>
                <a:latin typeface="Oswald"/>
                <a:ea typeface="Oswald"/>
                <a:cs typeface="Oswald"/>
                <a:sym typeface="Oswald"/>
              </a:rPr>
              <a:t>образовании в Свердловской </a:t>
            </a:r>
            <a:r>
              <a:rPr lang="ru-RU" sz="1100" dirty="0" smtClean="0">
                <a:solidFill>
                  <a:schemeClr val="tx1"/>
                </a:solidFill>
                <a:latin typeface="Oswald"/>
                <a:ea typeface="Oswald"/>
                <a:cs typeface="Oswald"/>
                <a:sym typeface="Oswald"/>
              </a:rPr>
              <a:t>области»</a:t>
            </a:r>
            <a:endParaRPr lang="ru-RU" sz="1100" dirty="0">
              <a:solidFill>
                <a:schemeClr val="tx1"/>
              </a:solidFill>
              <a:latin typeface="Oswald"/>
              <a:ea typeface="Oswald"/>
              <a:cs typeface="Oswald"/>
              <a:sym typeface="Oswald"/>
            </a:endParaRPr>
          </a:p>
          <a:p>
            <a:pPr marL="457200" lvl="0" indent="-304800">
              <a:buClr>
                <a:schemeClr val="dk2"/>
              </a:buClr>
              <a:buSzPts val="1200"/>
              <a:buFont typeface="Oswald"/>
              <a:buChar char="●"/>
            </a:pPr>
            <a:r>
              <a:rPr lang="ru-RU" sz="1100" dirty="0">
                <a:solidFill>
                  <a:schemeClr val="tx1"/>
                </a:solidFill>
                <a:latin typeface="Oswald"/>
                <a:ea typeface="Oswald"/>
                <a:cs typeface="Oswald"/>
                <a:sym typeface="Oswald"/>
              </a:rPr>
              <a:t>Приказ Министерства образования и молодежной политики Свердловской области от 24.05.2022 № 478-Д </a:t>
            </a:r>
            <a:r>
              <a:rPr lang="ru-RU" sz="1100" dirty="0" smtClean="0">
                <a:solidFill>
                  <a:schemeClr val="tx1"/>
                </a:solidFill>
                <a:latin typeface="Oswald"/>
                <a:ea typeface="Oswald"/>
                <a:cs typeface="Oswald"/>
                <a:sym typeface="Oswald"/>
              </a:rPr>
              <a:t>«Об </a:t>
            </a:r>
            <a:r>
              <a:rPr lang="ru-RU" sz="1100" dirty="0">
                <a:solidFill>
                  <a:schemeClr val="tx1"/>
                </a:solidFill>
                <a:latin typeface="Oswald"/>
                <a:ea typeface="Oswald"/>
                <a:cs typeface="Oswald"/>
                <a:sym typeface="Oswald"/>
              </a:rPr>
              <a:t>утверждении Порядка установления родительской платы за осуществление присмотра и ухода за детьми в группах продленного дня в государственных образовательных организациях Свердловской области, реализующих образовательные программы начального общего, основного общего и среднего общего образования, подведомственных Министерству образования и молодежной политики Свердловской </a:t>
            </a:r>
            <a:r>
              <a:rPr lang="ru-RU" sz="1100" dirty="0" smtClean="0">
                <a:solidFill>
                  <a:schemeClr val="tx1"/>
                </a:solidFill>
                <a:latin typeface="Oswald"/>
                <a:ea typeface="Oswald"/>
                <a:cs typeface="Oswald"/>
                <a:sym typeface="Oswald"/>
              </a:rPr>
              <a:t>области»</a:t>
            </a:r>
          </a:p>
          <a:p>
            <a:pPr marL="457200" indent="-304800">
              <a:buClr>
                <a:schemeClr val="dk2"/>
              </a:buClr>
              <a:buSzPts val="1200"/>
              <a:buFont typeface="Oswald"/>
              <a:buChar char="●"/>
            </a:pPr>
            <a:r>
              <a:rPr lang="ru-RU" sz="1100" dirty="0">
                <a:solidFill>
                  <a:srgbClr val="7030A0"/>
                </a:solidFill>
                <a:latin typeface="Oswald"/>
                <a:ea typeface="Oswald"/>
                <a:cs typeface="Oswald"/>
                <a:sym typeface="Oswald"/>
              </a:rPr>
              <a:t>Приказ Министерства образования и молодежной политики Свердловской области от </a:t>
            </a:r>
            <a:r>
              <a:rPr lang="ru-RU" sz="1100" dirty="0" smtClean="0">
                <a:solidFill>
                  <a:srgbClr val="7030A0"/>
                </a:solidFill>
                <a:latin typeface="Oswald"/>
                <a:ea typeface="Oswald"/>
                <a:cs typeface="Oswald"/>
                <a:sym typeface="Oswald"/>
              </a:rPr>
              <a:t>21.03.2024 </a:t>
            </a:r>
            <a:r>
              <a:rPr lang="ru-RU" sz="1100" dirty="0">
                <a:solidFill>
                  <a:srgbClr val="7030A0"/>
                </a:solidFill>
                <a:latin typeface="Oswald"/>
                <a:ea typeface="Oswald"/>
                <a:cs typeface="Oswald"/>
                <a:sym typeface="Oswald"/>
              </a:rPr>
              <a:t>№ </a:t>
            </a:r>
            <a:r>
              <a:rPr lang="ru-RU" sz="1100" dirty="0" smtClean="0">
                <a:solidFill>
                  <a:srgbClr val="7030A0"/>
                </a:solidFill>
                <a:latin typeface="Oswald"/>
                <a:ea typeface="Oswald"/>
                <a:cs typeface="Oswald"/>
                <a:sym typeface="Oswald"/>
              </a:rPr>
              <a:t>508-Д «О внесении изменений в Порядок установлении родительской платы за осуществление присмотра и ухода за детьми в группах продленного дня в государственных образовательных организациях Свердловской </a:t>
            </a:r>
            <a:r>
              <a:rPr lang="ru-RU" sz="1100" dirty="0">
                <a:solidFill>
                  <a:srgbClr val="7030A0"/>
                </a:solidFill>
                <a:latin typeface="Oswald"/>
                <a:ea typeface="Oswald"/>
                <a:cs typeface="Oswald"/>
                <a:sym typeface="Oswald"/>
              </a:rPr>
              <a:t>области, реализующих образовательные программы начального общего, основного общего и среднего общего образования, подведомственных Министерству образования и молодежной политики Свердловской </a:t>
            </a:r>
            <a:r>
              <a:rPr lang="ru-RU" sz="1100" dirty="0" smtClean="0">
                <a:solidFill>
                  <a:srgbClr val="7030A0"/>
                </a:solidFill>
                <a:latin typeface="Oswald"/>
                <a:ea typeface="Oswald"/>
                <a:cs typeface="Oswald"/>
                <a:sym typeface="Oswald"/>
              </a:rPr>
              <a:t>области, утвержденный приказом министерства образования и молодежной политики Свердловской области от 24.05.2022 № 478-Д»</a:t>
            </a:r>
          </a:p>
          <a:p>
            <a:pPr marL="457200" indent="-304800">
              <a:buClr>
                <a:schemeClr val="dk2"/>
              </a:buClr>
              <a:buSzPts val="1200"/>
              <a:buFont typeface="Oswald"/>
              <a:buChar char="●"/>
            </a:pPr>
            <a:endParaRPr lang="ru" sz="1200" b="1" dirty="0">
              <a:solidFill>
                <a:schemeClr val="tx1"/>
              </a:solidFill>
              <a:latin typeface="Oswald"/>
              <a:ea typeface="Oswald"/>
              <a:cs typeface="Oswald"/>
              <a:sym typeface="Oswald"/>
            </a:endParaRPr>
          </a:p>
          <a:p>
            <a:pPr marL="0" lvl="0" indent="0" algn="ctr" rtl="0">
              <a:spcBef>
                <a:spcPts val="0"/>
              </a:spcBef>
              <a:spcAft>
                <a:spcPts val="0"/>
              </a:spcAft>
              <a:buNone/>
            </a:pPr>
            <a:r>
              <a:rPr lang="ru" sz="1200" b="1" dirty="0">
                <a:solidFill>
                  <a:schemeClr val="tx1"/>
                </a:solidFill>
                <a:latin typeface="Oswald"/>
                <a:ea typeface="Oswald"/>
                <a:cs typeface="Oswald"/>
                <a:sym typeface="Oswald"/>
              </a:rPr>
              <a:t>Форма предоставления – натуральная</a:t>
            </a:r>
          </a:p>
          <a:p>
            <a:pPr marL="0" lvl="0" indent="0" algn="ctr" rtl="0">
              <a:spcBef>
                <a:spcPts val="0"/>
              </a:spcBef>
              <a:spcAft>
                <a:spcPts val="0"/>
              </a:spcAft>
              <a:buNone/>
            </a:pPr>
            <a:endParaRPr sz="1200" b="1" dirty="0">
              <a:solidFill>
                <a:schemeClr val="tx1"/>
              </a:solidFill>
              <a:latin typeface="Oswald" panose="020B0604020202020204" charset="-52"/>
              <a:ea typeface="Oswald"/>
              <a:cs typeface="Oswald"/>
              <a:sym typeface="Oswald"/>
            </a:endParaRPr>
          </a:p>
          <a:p>
            <a:pPr marL="457200" lvl="0" indent="-304800" algn="just">
              <a:buClr>
                <a:schemeClr val="dk2"/>
              </a:buClr>
              <a:buSzPts val="1200"/>
              <a:buFont typeface="Oswald"/>
              <a:buChar char="●"/>
            </a:pPr>
            <a:r>
              <a:rPr lang="ru" sz="1200" dirty="0">
                <a:solidFill>
                  <a:schemeClr val="tx1"/>
                </a:solidFill>
                <a:latin typeface="Oswald"/>
                <a:ea typeface="Oswald"/>
                <a:cs typeface="Oswald"/>
                <a:sym typeface="Oswald"/>
              </a:rPr>
              <a:t>За счет субсидий из областного бюджета на финансовое обеспечение выполнения государственного задания учреждениями</a:t>
            </a:r>
            <a:endParaRPr sz="1200"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endParaRPr sz="1200" b="1" dirty="0">
              <a:solidFill>
                <a:schemeClr val="tx1"/>
              </a:solidFill>
              <a:latin typeface="Oswald" panose="020B0604020202020204" charset="-52"/>
              <a:ea typeface="Oswald"/>
              <a:cs typeface="Oswald"/>
              <a:sym typeface="Oswald"/>
            </a:endParaRPr>
          </a:p>
          <a:p>
            <a:pPr marL="0" lvl="0" indent="0" algn="ctr" rtl="0">
              <a:spcBef>
                <a:spcPts val="0"/>
              </a:spcBef>
              <a:spcAft>
                <a:spcPts val="0"/>
              </a:spcAft>
              <a:buNone/>
            </a:pPr>
            <a:r>
              <a:rPr lang="ru" sz="1200" b="1" dirty="0">
                <a:solidFill>
                  <a:schemeClr val="tx1"/>
                </a:solidFill>
                <a:latin typeface="Oswald"/>
                <a:ea typeface="Oswald"/>
                <a:cs typeface="Oswald"/>
                <a:sym typeface="Oswald"/>
              </a:rPr>
              <a:t>Периодичность предоставления</a:t>
            </a:r>
            <a:endParaRPr sz="1200" b="1" dirty="0">
              <a:solidFill>
                <a:schemeClr val="tx1"/>
              </a:solidFill>
              <a:latin typeface="Oswald" panose="020B0604020202020204" charset="-52"/>
              <a:ea typeface="Oswald"/>
              <a:cs typeface="Oswald"/>
              <a:sym typeface="Oswald"/>
            </a:endParaRPr>
          </a:p>
          <a:p>
            <a:pPr marL="457200" lvl="0" indent="-304800" algn="l" rtl="0">
              <a:spcBef>
                <a:spcPts val="0"/>
              </a:spcBef>
              <a:spcAft>
                <a:spcPts val="0"/>
              </a:spcAft>
              <a:buClr>
                <a:schemeClr val="dk2"/>
              </a:buClr>
              <a:buSzPts val="1200"/>
              <a:buFont typeface="Oswald"/>
              <a:buChar char="●"/>
            </a:pPr>
            <a:r>
              <a:rPr lang="ru" sz="1200" dirty="0">
                <a:solidFill>
                  <a:schemeClr val="tx1"/>
                </a:solidFill>
                <a:latin typeface="Oswald"/>
                <a:ea typeface="Oswald"/>
                <a:cs typeface="Oswald"/>
                <a:sym typeface="Oswald"/>
              </a:rPr>
              <a:t>Ежемесячно</a:t>
            </a:r>
            <a:endParaRPr sz="1200" dirty="0">
              <a:solidFill>
                <a:schemeClr val="tx1"/>
              </a:solidFill>
              <a:latin typeface="Oswald" panose="020B0604020202020204" charset="-52"/>
              <a:ea typeface="Oswald"/>
              <a:cs typeface="Oswald"/>
              <a:sym typeface="Oswald"/>
            </a:endParaRPr>
          </a:p>
        </p:txBody>
      </p:sp>
      <p:sp>
        <p:nvSpPr>
          <p:cNvPr id="5" name="Google Shape;275;p40"/>
          <p:cNvSpPr txBox="1">
            <a:spLocks/>
          </p:cNvSpPr>
          <p:nvPr/>
        </p:nvSpPr>
        <p:spPr>
          <a:xfrm>
            <a:off x="2579293" y="13375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spcBef>
                <a:spcPts val="0"/>
              </a:spcBef>
              <a:buClrTx/>
              <a:buFontTx/>
            </a:pPr>
            <a:r>
              <a:rPr lang="ru-RU" sz="1200" cap="all" dirty="0">
                <a:solidFill>
                  <a:schemeClr val="tx1"/>
                </a:solidFill>
                <a:latin typeface="Oswald" panose="00000500000000000000" pitchFamily="2" charset="-52"/>
                <a:ea typeface="Oswald"/>
                <a:cs typeface="Oswald" panose="020B0604020202020204" charset="-52"/>
                <a:sym typeface="Oswald"/>
              </a:rPr>
              <a:t>Полное или частичное освобождение от родительской платы за присмотр и уход за ребенком, осваивающим образовательную программу начального общего, основного общего и (или) среднего общего образования </a:t>
            </a:r>
            <a:r>
              <a:rPr lang="ru-RU" sz="1200" cap="all" dirty="0" smtClean="0">
                <a:solidFill>
                  <a:schemeClr val="tx1"/>
                </a:solidFill>
                <a:latin typeface="Oswald" panose="00000500000000000000" pitchFamily="2" charset="-52"/>
                <a:ea typeface="Oswald"/>
                <a:cs typeface="Oswald" panose="020B0604020202020204" charset="-52"/>
                <a:sym typeface="Oswald"/>
              </a:rPr>
              <a:t/>
            </a:r>
            <a:br>
              <a:rPr lang="ru-RU" sz="1200" cap="all" dirty="0" smtClean="0">
                <a:solidFill>
                  <a:schemeClr val="tx1"/>
                </a:solidFill>
                <a:latin typeface="Oswald" panose="00000500000000000000" pitchFamily="2" charset="-52"/>
                <a:ea typeface="Oswald"/>
                <a:cs typeface="Oswald" panose="020B0604020202020204" charset="-52"/>
                <a:sym typeface="Oswald"/>
              </a:rPr>
            </a:br>
            <a:r>
              <a:rPr lang="ru-RU" sz="1200" cap="all" dirty="0" smtClean="0">
                <a:solidFill>
                  <a:schemeClr val="tx1"/>
                </a:solidFill>
                <a:latin typeface="Oswald" panose="00000500000000000000" pitchFamily="2" charset="-52"/>
                <a:ea typeface="Oswald"/>
                <a:cs typeface="Oswald" panose="020B0604020202020204" charset="-52"/>
                <a:sym typeface="Oswald"/>
              </a:rPr>
              <a:t>(</a:t>
            </a:r>
            <a:r>
              <a:rPr lang="ru-RU" sz="1200" cap="all" dirty="0">
                <a:solidFill>
                  <a:schemeClr val="tx1"/>
                </a:solidFill>
                <a:latin typeface="Oswald" panose="00000500000000000000" pitchFamily="2" charset="-52"/>
                <a:ea typeface="Oswald"/>
                <a:cs typeface="Oswald" panose="020B0604020202020204" charset="-52"/>
                <a:sym typeface="Oswald"/>
              </a:rPr>
              <a:t>общеобразовательную программу)</a:t>
            </a:r>
          </a:p>
        </p:txBody>
      </p:sp>
      <p:sp>
        <p:nvSpPr>
          <p:cNvPr id="6" name="Google Shape;276;p40"/>
          <p:cNvSpPr txBox="1"/>
          <p:nvPr/>
        </p:nvSpPr>
        <p:spPr>
          <a:xfrm>
            <a:off x="652393" y="13375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panose="020B0604020202020204" charset="-52"/>
                <a:sym typeface="Oswald"/>
              </a:rPr>
              <a:t>КОД МЕРЫ 0771</a:t>
            </a:r>
            <a:endParaRPr sz="1500" b="1" dirty="0">
              <a:latin typeface="Oswald" panose="00000500000000000000" pitchFamily="2" charset="-52"/>
              <a:ea typeface="Oswald"/>
              <a:cs typeface="Oswald" panose="020B0604020202020204" charset="-52"/>
              <a:sym typeface="Oswald"/>
            </a:endParaRPr>
          </a:p>
        </p:txBody>
      </p:sp>
    </p:spTree>
    <p:extLst>
      <p:ext uri="{BB962C8B-B14F-4D97-AF65-F5344CB8AC3E}">
        <p14:creationId xmlns:p14="http://schemas.microsoft.com/office/powerpoint/2010/main" val="23791650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2" name="Google Shape;282;p41"/>
          <p:cNvGraphicFramePr/>
          <p:nvPr>
            <p:extLst>
              <p:ext uri="{D42A27DB-BD31-4B8C-83A1-F6EECF244321}">
                <p14:modId xmlns:p14="http://schemas.microsoft.com/office/powerpoint/2010/main" val="2084654889"/>
              </p:ext>
            </p:extLst>
          </p:nvPr>
        </p:nvGraphicFramePr>
        <p:xfrm>
          <a:off x="232468" y="918031"/>
          <a:ext cx="8682932" cy="3855660"/>
        </p:xfrm>
        <a:graphic>
          <a:graphicData uri="http://schemas.openxmlformats.org/drawingml/2006/table">
            <a:tbl>
              <a:tblPr>
                <a:noFill/>
                <a:tableStyleId>{BF4A3D39-4975-46BA-BE83-8B02B6239DEE}</a:tableStyleId>
              </a:tblPr>
              <a:tblGrid>
                <a:gridCol w="3806132">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tblGrid>
              <a:tr h="378556">
                <a:tc>
                  <a:txBody>
                    <a:bodyPr/>
                    <a:lstStyle/>
                    <a:p>
                      <a:pPr marL="0" lvl="0" indent="0" algn="l" rtl="0">
                        <a:spcBef>
                          <a:spcPts val="0"/>
                        </a:spcBef>
                        <a:spcAft>
                          <a:spcPts val="0"/>
                        </a:spcAft>
                        <a:buNone/>
                      </a:pPr>
                      <a:r>
                        <a:rPr lang="ru-RU" sz="1050" b="1" dirty="0">
                          <a:latin typeface="Oswald"/>
                          <a:ea typeface="Oswald"/>
                          <a:cs typeface="Oswald"/>
                          <a:sym typeface="Oswald"/>
                        </a:rPr>
                        <a:t>Категория получателей </a:t>
                      </a:r>
                      <a:r>
                        <a:rPr lang="ru-RU" sz="1050" b="1" dirty="0" smtClean="0">
                          <a:latin typeface="Oswald"/>
                          <a:ea typeface="Oswald"/>
                          <a:cs typeface="Oswald"/>
                          <a:sym typeface="Oswald"/>
                        </a:rPr>
                        <a:t/>
                      </a:r>
                      <a:br>
                        <a:rPr lang="ru-RU" sz="1050" b="1" dirty="0" smtClean="0">
                          <a:latin typeface="Oswald"/>
                          <a:ea typeface="Oswald"/>
                          <a:cs typeface="Oswald"/>
                          <a:sym typeface="Oswald"/>
                        </a:rPr>
                      </a:br>
                      <a:r>
                        <a:rPr lang="ru-RU" sz="1050" b="1" dirty="0" smtClean="0">
                          <a:latin typeface="Oswald"/>
                          <a:ea typeface="Oswald"/>
                          <a:cs typeface="Oswald"/>
                          <a:sym typeface="Oswald"/>
                        </a:rPr>
                        <a:t>(</a:t>
                      </a:r>
                      <a:r>
                        <a:rPr lang="ru-RU" sz="1050" b="1" dirty="0">
                          <a:latin typeface="Oswald"/>
                          <a:ea typeface="Oswald"/>
                          <a:cs typeface="Oswald"/>
                          <a:sym typeface="Oswald"/>
                        </a:rPr>
                        <a:t>в соответствии с НПА Свердловской области)</a:t>
                      </a:r>
                      <a:endParaRPr sz="1050" b="1" dirty="0">
                        <a:latin typeface="Oswald"/>
                        <a:ea typeface="Oswald"/>
                        <a:cs typeface="Oswald"/>
                        <a:sym typeface="Oswald"/>
                      </a:endParaRPr>
                    </a:p>
                  </a:txBody>
                  <a:tcPr marL="91425" marR="91425" marT="91425" marB="91425"/>
                </a:tc>
                <a:tc>
                  <a:txBody>
                    <a:bodyPr/>
                    <a:lstStyle/>
                    <a:p>
                      <a:pPr marL="0" lvl="0" indent="0" algn="ctr" rtl="0">
                        <a:spcBef>
                          <a:spcPts val="0"/>
                        </a:spcBef>
                        <a:spcAft>
                          <a:spcPts val="0"/>
                        </a:spcAft>
                        <a:buNone/>
                      </a:pPr>
                      <a:r>
                        <a:rPr lang="ru" sz="1050" b="1" dirty="0">
                          <a:latin typeface="Oswald"/>
                          <a:ea typeface="Oswald"/>
                          <a:cs typeface="Oswald"/>
                          <a:sym typeface="Oswald"/>
                        </a:rPr>
                        <a:t>Порядок получения</a:t>
                      </a:r>
                      <a:endParaRPr sz="105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799163">
                <a:tc>
                  <a:txBody>
                    <a:bodyPr/>
                    <a:lstStyle/>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baseline="0" dirty="0">
                          <a:solidFill>
                            <a:schemeClr val="tx1"/>
                          </a:solidFill>
                          <a:latin typeface="Oswald"/>
                          <a:ea typeface="Oswald"/>
                          <a:cs typeface="Oswald"/>
                          <a:sym typeface="Oswald"/>
                        </a:rPr>
                        <a:t>Семья, имеющая ребенка-инвалида</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Родитель (законный представитель) ребенка с ограниченными возможностями здоровья</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smtClean="0">
                          <a:solidFill>
                            <a:schemeClr val="tx1"/>
                          </a:solidFill>
                          <a:latin typeface="Oswald"/>
                          <a:ea typeface="Oswald"/>
                          <a:cs typeface="Oswald"/>
                          <a:sym typeface="Oswald"/>
                        </a:rPr>
                        <a:t>Опекунская </a:t>
                      </a:r>
                      <a:r>
                        <a:rPr lang="ru-RU" sz="800" dirty="0">
                          <a:solidFill>
                            <a:schemeClr val="tx1"/>
                          </a:solidFill>
                          <a:latin typeface="Oswald"/>
                          <a:ea typeface="Oswald"/>
                          <a:cs typeface="Oswald"/>
                          <a:sym typeface="Oswald"/>
                        </a:rPr>
                        <a:t>семья, имеющая в своем составе детей-сирот, у которых умерли оба или единственный родитель; детей, оставшихся без попечения единственного или обоих родителей </a:t>
                      </a: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Семья, имеющая ребенка с туберкулезной интоксикацией</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Родители (законные представители) детей из многодетных семей</a:t>
                      </a: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Граждане, имеющие низкий уровень дохода, малоимущие </a:t>
                      </a:r>
                      <a:r>
                        <a:rPr lang="ru-RU" sz="800" dirty="0" smtClean="0">
                          <a:solidFill>
                            <a:schemeClr val="tx1"/>
                          </a:solidFill>
                          <a:latin typeface="Oswald"/>
                          <a:ea typeface="Oswald"/>
                          <a:cs typeface="Oswald"/>
                          <a:sym typeface="Oswald"/>
                        </a:rPr>
                        <a:t>семьи</a:t>
                      </a: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smtClean="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899" algn="l" defTabSz="342900" rtl="0" eaLnBrk="1" fontAlgn="auto" latinLnBrk="0" hangingPunct="1">
                        <a:lnSpc>
                          <a:spcPct val="100000"/>
                        </a:lnSpc>
                        <a:spcBef>
                          <a:spcPts val="0"/>
                        </a:spcBef>
                        <a:spcAft>
                          <a:spcPts val="0"/>
                        </a:spcAft>
                        <a:buClrTx/>
                        <a:buSzPts val="1000"/>
                        <a:buFont typeface="Oswald"/>
                        <a:buChar char="●"/>
                        <a:tabLst/>
                        <a:defRPr/>
                      </a:pPr>
                      <a:r>
                        <a:rPr lang="ru-RU" sz="800" dirty="0" smtClean="0">
                          <a:solidFill>
                            <a:srgbClr val="7030A0"/>
                          </a:solidFill>
                          <a:latin typeface="Oswald"/>
                          <a:ea typeface="Oswald"/>
                          <a:cs typeface="Oswald"/>
                          <a:sym typeface="Oswald"/>
                        </a:rPr>
                        <a:t>Родители (законные представители) из семей граждан, призванных на военную службу по мобилизации, в т. ч. на добровольной основе, а также мобилизованных граждан, проходящих военную службу по контракту и принимающих участие в специальной военной операции</a:t>
                      </a:r>
                    </a:p>
                    <a:p>
                      <a:pPr marL="30100" marR="0" lvl="0" indent="0" algn="l" defTabSz="342900" rtl="0" eaLnBrk="1" fontAlgn="auto" latinLnBrk="0" hangingPunct="1">
                        <a:lnSpc>
                          <a:spcPct val="100000"/>
                        </a:lnSpc>
                        <a:spcBef>
                          <a:spcPts val="0"/>
                        </a:spcBef>
                        <a:spcAft>
                          <a:spcPts val="0"/>
                        </a:spcAft>
                        <a:buClrTx/>
                        <a:buSzPts val="1000"/>
                        <a:buFont typeface="Oswald"/>
                        <a:buNone/>
                        <a:tabLst/>
                        <a:defRPr/>
                      </a:pPr>
                      <a:endParaRPr lang="ru-RU" sz="800" dirty="0">
                        <a:solidFill>
                          <a:schemeClr val="tx1"/>
                        </a:solidFill>
                        <a:latin typeface="Oswald"/>
                        <a:ea typeface="Oswald"/>
                        <a:cs typeface="Oswald"/>
                        <a:sym typeface="Oswald"/>
                      </a:endParaRPr>
                    </a:p>
                  </a:txBody>
                  <a:tcPr marL="91425" marR="91425" marT="91425" marB="91425"/>
                </a:tc>
                <a:tc>
                  <a:txBody>
                    <a:bodyPr/>
                    <a:lstStyle/>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Подача заявления руководителю образовательной организации (для всех категорий)</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паспорта или иного документа, удостоверяющего личность заявителя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свидетельства о рождении ребенка заявителя, в отношении которого назначается денежная компенсация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Справка федерального государственного учреждения медико-социальной экспертизы об установлении инвалидности</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Заявление о согласии на обработку персональных данных заявителя и обучающихся с ОВЗ в соответствии с законодательством РФ</a:t>
                      </a:r>
                    </a:p>
                    <a:p>
                      <a:pPr marL="30774" lvl="0" indent="0" algn="l" rtl="0">
                        <a:spcBef>
                          <a:spcPts val="0"/>
                        </a:spcBef>
                        <a:spcAft>
                          <a:spcPts val="0"/>
                        </a:spcAft>
                        <a:buSzPts val="1000"/>
                        <a:buFont typeface="Oswald"/>
                        <a:buNone/>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Свидетельство о смерти обоих родителей или единственного родителя</a:t>
                      </a: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p>
                    <a:p>
                      <a:pPr marL="179999" lvl="0" indent="-149225" algn="l" rtl="0">
                        <a:spcBef>
                          <a:spcPts val="0"/>
                        </a:spcBef>
                        <a:spcAft>
                          <a:spcPts val="0"/>
                        </a:spcAft>
                        <a:buSzPts val="1000"/>
                        <a:buFont typeface="Oswald"/>
                        <a:buChar char="●"/>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Копия </a:t>
                      </a:r>
                      <a:r>
                        <a:rPr lang="ru-RU" sz="800" dirty="0" smtClean="0">
                          <a:latin typeface="Oswald"/>
                          <a:ea typeface="Oswald"/>
                          <a:cs typeface="Oswald"/>
                          <a:sym typeface="Oswald"/>
                        </a:rPr>
                        <a:t>заключения психолого-медико-педагогической</a:t>
                      </a:r>
                      <a:r>
                        <a:rPr lang="ru-RU" sz="800" baseline="0" dirty="0" smtClean="0">
                          <a:latin typeface="Oswald"/>
                          <a:ea typeface="Oswald"/>
                          <a:cs typeface="Oswald"/>
                          <a:sym typeface="Oswald"/>
                        </a:rPr>
                        <a:t> комиссии (для детей с  ограниченными возможностями здоровья)</a:t>
                      </a:r>
                    </a:p>
                    <a:p>
                      <a:pPr marL="179999" lvl="0" indent="-149225" algn="l" rtl="0">
                        <a:spcBef>
                          <a:spcPts val="0"/>
                        </a:spcBef>
                        <a:spcAft>
                          <a:spcPts val="0"/>
                        </a:spcAft>
                        <a:buSzPts val="1000"/>
                        <a:buFont typeface="Oswald"/>
                        <a:buChar char="●"/>
                      </a:pPr>
                      <a:r>
                        <a:rPr lang="ru-RU" sz="800" baseline="0" dirty="0" smtClean="0">
                          <a:latin typeface="Oswald"/>
                          <a:ea typeface="Oswald"/>
                          <a:cs typeface="Oswald"/>
                          <a:sym typeface="Oswald"/>
                        </a:rPr>
                        <a:t>Копия </a:t>
                      </a:r>
                      <a:r>
                        <a:rPr lang="ru-RU" sz="800" dirty="0" smtClean="0">
                          <a:latin typeface="Oswald"/>
                          <a:ea typeface="Oswald"/>
                          <a:cs typeface="Oswald"/>
                          <a:sym typeface="Oswald"/>
                        </a:rPr>
                        <a:t>медицинской </a:t>
                      </a:r>
                      <a:r>
                        <a:rPr lang="ru-RU" sz="800" dirty="0">
                          <a:latin typeface="Oswald"/>
                          <a:ea typeface="Oswald"/>
                          <a:cs typeface="Oswald"/>
                          <a:sym typeface="Oswald"/>
                        </a:rPr>
                        <a:t>справки профильного врача-специалиста</a:t>
                      </a:r>
                    </a:p>
                    <a:p>
                      <a:pPr marL="179999" lvl="0" indent="-149225" algn="l" rtl="0">
                        <a:spcBef>
                          <a:spcPts val="0"/>
                        </a:spcBef>
                        <a:spcAft>
                          <a:spcPts val="0"/>
                        </a:spcAft>
                        <a:buSzPts val="1000"/>
                        <a:buFont typeface="Oswald"/>
                        <a:buChar char="●"/>
                      </a:pPr>
                      <a:endParaRPr lang="ru-RU" sz="800" dirty="0">
                        <a:latin typeface="Oswald"/>
                        <a:ea typeface="Oswald"/>
                        <a:cs typeface="Oswald"/>
                        <a:sym typeface="Oswald"/>
                      </a:endParaRPr>
                    </a:p>
                    <a:p>
                      <a:pPr marL="179999" lvl="0" indent="-149225" algn="l" rtl="0">
                        <a:spcBef>
                          <a:spcPts val="0"/>
                        </a:spcBef>
                        <a:spcAft>
                          <a:spcPts val="0"/>
                        </a:spcAft>
                        <a:buSzPts val="1000"/>
                        <a:buFont typeface="Oswald"/>
                        <a:buChar char="●"/>
                      </a:pPr>
                      <a:r>
                        <a:rPr lang="ru-RU" sz="800" dirty="0">
                          <a:latin typeface="Oswald"/>
                          <a:ea typeface="Oswald"/>
                          <a:cs typeface="Oswald"/>
                          <a:sym typeface="Oswald"/>
                        </a:rPr>
                        <a:t>Справка</a:t>
                      </a:r>
                      <a:r>
                        <a:rPr lang="ru-RU" sz="800" baseline="0" dirty="0">
                          <a:latin typeface="Oswald"/>
                          <a:ea typeface="Oswald"/>
                          <a:cs typeface="Oswald"/>
                          <a:sym typeface="Oswald"/>
                        </a:rPr>
                        <a:t> о составе семьи</a:t>
                      </a:r>
                      <a:endParaRPr lang="ru-RU" sz="800" dirty="0">
                        <a:latin typeface="Oswald"/>
                        <a:ea typeface="Oswald"/>
                        <a:cs typeface="Oswald"/>
                        <a:sym typeface="Oswald"/>
                      </a:endParaRP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endParaRPr lang="ru-RU" sz="800" dirty="0">
                        <a:solidFill>
                          <a:schemeClr val="tx1"/>
                        </a:solidFill>
                        <a:latin typeface="Oswald"/>
                        <a:ea typeface="Oswald"/>
                        <a:cs typeface="Oswald"/>
                        <a:sym typeface="Oswald"/>
                      </a:endParaRPr>
                    </a:p>
                    <a:p>
                      <a:pPr marL="179999" marR="0" lvl="0" indent="-149225" algn="l" defTabSz="342900" rtl="0" eaLnBrk="1" fontAlgn="auto" latinLnBrk="0" hangingPunct="1">
                        <a:lnSpc>
                          <a:spcPct val="100000"/>
                        </a:lnSpc>
                        <a:spcBef>
                          <a:spcPts val="0"/>
                        </a:spcBef>
                        <a:spcAft>
                          <a:spcPts val="0"/>
                        </a:spcAft>
                        <a:buClrTx/>
                        <a:buSzPts val="1000"/>
                        <a:buFont typeface="Oswald"/>
                        <a:buChar char="●"/>
                        <a:tabLst/>
                        <a:defRPr/>
                      </a:pPr>
                      <a:r>
                        <a:rPr lang="ru-RU" sz="800" dirty="0">
                          <a:solidFill>
                            <a:schemeClr val="tx1"/>
                          </a:solidFill>
                          <a:latin typeface="Oswald"/>
                          <a:ea typeface="Oswald"/>
                          <a:cs typeface="Oswald"/>
                          <a:sym typeface="Oswald"/>
                        </a:rPr>
                        <a:t>Справка органа в сфере социальной политики, подтверждающая получение государственной социальной помощи</a:t>
                      </a:r>
                    </a:p>
                    <a:p>
                      <a:pPr marL="179999" lvl="0" indent="-149225" algn="l" rtl="0">
                        <a:spcBef>
                          <a:spcPts val="0"/>
                        </a:spcBef>
                        <a:spcAft>
                          <a:spcPts val="0"/>
                        </a:spcAft>
                        <a:buSzPts val="1000"/>
                        <a:buFont typeface="Oswald"/>
                        <a:buChar char="●"/>
                      </a:pPr>
                      <a:r>
                        <a:rPr lang="ru-RU" sz="800" dirty="0" smtClean="0">
                          <a:latin typeface="Oswald"/>
                          <a:ea typeface="Oswald"/>
                          <a:cs typeface="Oswald"/>
                          <a:sym typeface="Oswald"/>
                        </a:rPr>
                        <a:t>Подача заявления руководителю образовательной организации</a:t>
                      </a:r>
                    </a:p>
                    <a:p>
                      <a:pPr marL="179999" lvl="0" indent="-149225" algn="l" defTabSz="342900" rtl="0" eaLnBrk="1" latinLnBrk="0" hangingPunct="1">
                        <a:spcBef>
                          <a:spcPts val="0"/>
                        </a:spcBef>
                        <a:spcAft>
                          <a:spcPts val="0"/>
                        </a:spcAft>
                        <a:buSzPts val="1000"/>
                        <a:buFont typeface="Oswald"/>
                        <a:buChar char="●"/>
                      </a:pPr>
                      <a:r>
                        <a:rPr lang="ru-RU" sz="800" kern="1200" dirty="0" smtClean="0">
                          <a:solidFill>
                            <a:srgbClr val="000000"/>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«Единый портал государственных и  муниципальных услуг(функций)« (портал «</a:t>
                      </a:r>
                      <a:r>
                        <a:rPr lang="ru-RU" sz="800" kern="1200" dirty="0" err="1" smtClean="0">
                          <a:solidFill>
                            <a:srgbClr val="000000"/>
                          </a:solidFill>
                          <a:latin typeface="Oswald"/>
                          <a:ea typeface="Oswald"/>
                          <a:cs typeface="Oswald"/>
                          <a:sym typeface="Oswald"/>
                        </a:rPr>
                        <a:t>Госуслуги</a:t>
                      </a:r>
                      <a:r>
                        <a:rPr lang="ru-RU" sz="800" kern="1200" dirty="0" smtClean="0">
                          <a:solidFill>
                            <a:srgbClr val="000000"/>
                          </a:solidFill>
                          <a:latin typeface="Oswald"/>
                          <a:ea typeface="Oswald"/>
                          <a:cs typeface="Oswald"/>
                          <a:sym typeface="Oswald"/>
                        </a:rPr>
                        <a:t>»), об установлении семье гражданина (ребенку гражданина) МСЗ в связи с его мобилизацией (письмо Министерства от 19.12.2022 № 02-01-82/16646 «О документах –основаниях предоставления МСЗ в сфере образования</a:t>
                      </a:r>
                      <a:r>
                        <a:rPr lang="ru-RU" sz="800" kern="1200" dirty="0" smtClean="0">
                          <a:solidFill>
                            <a:srgbClr val="000000"/>
                          </a:solidFill>
                          <a:latin typeface="Oswald"/>
                          <a:ea typeface="Oswald"/>
                          <a:cs typeface="Oswald"/>
                          <a:sym typeface="Oswald"/>
                        </a:rPr>
                        <a:t>»)</a:t>
                      </a:r>
                      <a:endParaRPr lang="ru-RU" sz="8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2383429833"/>
                  </a:ext>
                </a:extLst>
              </a:tr>
            </a:tbl>
          </a:graphicData>
        </a:graphic>
      </p:graphicFrame>
      <p:sp>
        <p:nvSpPr>
          <p:cNvPr id="6" name="Google Shape;275;p40"/>
          <p:cNvSpPr txBox="1">
            <a:spLocks/>
          </p:cNvSpPr>
          <p:nvPr/>
        </p:nvSpPr>
        <p:spPr>
          <a:xfrm>
            <a:off x="2579293" y="13375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spcBef>
                <a:spcPts val="0"/>
              </a:spcBef>
              <a:buClrTx/>
              <a:buFontTx/>
            </a:pPr>
            <a:r>
              <a:rPr lang="ru-RU" sz="1200" cap="all" dirty="0">
                <a:solidFill>
                  <a:schemeClr val="tx1"/>
                </a:solidFill>
                <a:latin typeface="Oswald" panose="00000500000000000000" pitchFamily="2" charset="-52"/>
                <a:ea typeface="Oswald"/>
                <a:cs typeface="Oswald" panose="020B0604020202020204" charset="-52"/>
                <a:sym typeface="Oswald"/>
              </a:rPr>
              <a:t>Полное или частичное освобождение от родительской платы за присмотр и уход за ребенком, осваивающим образовательную программу начального общего, основного общего и (или) среднего общего образования </a:t>
            </a:r>
            <a:r>
              <a:rPr lang="ru-RU" sz="1200" cap="all" dirty="0" smtClean="0">
                <a:solidFill>
                  <a:schemeClr val="tx1"/>
                </a:solidFill>
                <a:latin typeface="Oswald" panose="00000500000000000000" pitchFamily="2" charset="-52"/>
                <a:ea typeface="Oswald"/>
                <a:cs typeface="Oswald" panose="020B0604020202020204" charset="-52"/>
                <a:sym typeface="Oswald"/>
              </a:rPr>
              <a:t/>
            </a:r>
            <a:br>
              <a:rPr lang="ru-RU" sz="1200" cap="all" dirty="0" smtClean="0">
                <a:solidFill>
                  <a:schemeClr val="tx1"/>
                </a:solidFill>
                <a:latin typeface="Oswald" panose="00000500000000000000" pitchFamily="2" charset="-52"/>
                <a:ea typeface="Oswald"/>
                <a:cs typeface="Oswald" panose="020B0604020202020204" charset="-52"/>
                <a:sym typeface="Oswald"/>
              </a:rPr>
            </a:br>
            <a:r>
              <a:rPr lang="ru-RU" sz="1200" cap="all" dirty="0" smtClean="0">
                <a:solidFill>
                  <a:schemeClr val="tx1"/>
                </a:solidFill>
                <a:latin typeface="Oswald" panose="00000500000000000000" pitchFamily="2" charset="-52"/>
                <a:ea typeface="Oswald"/>
                <a:cs typeface="Oswald" panose="020B0604020202020204" charset="-52"/>
                <a:sym typeface="Oswald"/>
              </a:rPr>
              <a:t>(</a:t>
            </a:r>
            <a:r>
              <a:rPr lang="ru-RU" sz="1200" cap="all" dirty="0">
                <a:solidFill>
                  <a:schemeClr val="tx1"/>
                </a:solidFill>
                <a:latin typeface="Oswald" panose="00000500000000000000" pitchFamily="2" charset="-52"/>
                <a:ea typeface="Oswald"/>
                <a:cs typeface="Oswald" panose="020B0604020202020204" charset="-52"/>
                <a:sym typeface="Oswald"/>
              </a:rPr>
              <a:t>общеобразовательную программу)</a:t>
            </a:r>
          </a:p>
        </p:txBody>
      </p:sp>
      <p:sp>
        <p:nvSpPr>
          <p:cNvPr id="7" name="Google Shape;276;p40"/>
          <p:cNvSpPr txBox="1"/>
          <p:nvPr/>
        </p:nvSpPr>
        <p:spPr>
          <a:xfrm>
            <a:off x="652393" y="13375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panose="00000500000000000000" pitchFamily="2" charset="-52"/>
                <a:ea typeface="Oswald"/>
                <a:cs typeface="Oswald" panose="020B0604020202020204" charset="-52"/>
                <a:sym typeface="Oswald"/>
              </a:rPr>
              <a:t>КОД МЕРЫ 0771</a:t>
            </a:r>
            <a:endParaRPr sz="1500" b="1" dirty="0">
              <a:latin typeface="Oswald" panose="00000500000000000000" pitchFamily="2" charset="-52"/>
              <a:ea typeface="Oswald"/>
              <a:cs typeface="Oswald" panose="020B0604020202020204" charset="-52"/>
              <a:sym typeface="Oswald"/>
            </a:endParaRPr>
          </a:p>
        </p:txBody>
      </p:sp>
    </p:spTree>
    <p:extLst>
      <p:ext uri="{BB962C8B-B14F-4D97-AF65-F5344CB8AC3E}">
        <p14:creationId xmlns:p14="http://schemas.microsoft.com/office/powerpoint/2010/main" val="1706643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4"/>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400" cap="all" dirty="0">
                <a:solidFill>
                  <a:srgbClr val="000000"/>
                </a:solidFill>
                <a:latin typeface="Oswald"/>
                <a:ea typeface="Oswald" panose="020B0604020202020204" charset="-52"/>
                <a:cs typeface="Oswald" panose="020B0604020202020204" charset="-52"/>
                <a:sym typeface="Oswald"/>
              </a:rPr>
              <a:t>О</a:t>
            </a:r>
            <a:r>
              <a:rPr lang="ru-RU" sz="1400" cap="all" dirty="0" smtClean="0">
                <a:solidFill>
                  <a:srgbClr val="000000"/>
                </a:solidFill>
                <a:latin typeface="Oswald"/>
                <a:ea typeface="Oswald" panose="020B0604020202020204" charset="-52"/>
                <a:cs typeface="Oswald" panose="020B0604020202020204" charset="-52"/>
                <a:sym typeface="Oswald"/>
              </a:rPr>
              <a:t>беспечение отдыха и оздоровления детей за счет бюджета</a:t>
            </a:r>
            <a:endParaRPr lang="ru-RU" sz="1400" cap="all" dirty="0">
              <a:solidFill>
                <a:srgbClr val="000000"/>
              </a:solidFill>
              <a:latin typeface="Oswald" panose="020B0604020202020204" charset="-52"/>
              <a:ea typeface="Oswald" panose="020B0604020202020204" charset="-52"/>
              <a:cs typeface="Oswald" panose="020B0604020202020204" charset="-52"/>
              <a:sym typeface="Oswald"/>
            </a:endParaRPr>
          </a:p>
        </p:txBody>
      </p:sp>
      <p:sp>
        <p:nvSpPr>
          <p:cNvPr id="303" name="Google Shape;303;p44"/>
          <p:cNvSpPr/>
          <p:nvPr/>
        </p:nvSpPr>
        <p:spPr>
          <a:xfrm>
            <a:off x="293125" y="1096900"/>
            <a:ext cx="8053500" cy="3688500"/>
          </a:xfrm>
          <a:prstGeom prst="rect">
            <a:avLst/>
          </a:prstGeom>
          <a:no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r>
              <a:rPr lang="ru" b="1" dirty="0">
                <a:solidFill>
                  <a:schemeClr val="tx1"/>
                </a:solidFill>
                <a:latin typeface="Oswald"/>
                <a:ea typeface="Oswald" panose="020B0604020202020204" charset="-52"/>
                <a:cs typeface="Oswald" panose="020B0604020202020204" charset="-52"/>
                <a:sym typeface="Oswald"/>
              </a:rPr>
              <a:t>Нормативные основания</a:t>
            </a:r>
          </a:p>
          <a:p>
            <a:pPr marL="0" marR="0" lvl="0" indent="0" algn="ctr" rtl="0">
              <a:spcBef>
                <a:spcPts val="0"/>
              </a:spcBef>
              <a:spcAft>
                <a:spcPts val="0"/>
              </a:spcAft>
              <a:buNone/>
            </a:pPr>
            <a:endParaRPr b="1" dirty="0">
              <a:solidFill>
                <a:schemeClr val="tx1"/>
              </a:solidFill>
              <a:latin typeface="Oswald" panose="020B0604020202020204" charset="-52"/>
              <a:ea typeface="Oswald" panose="020B0604020202020204" charset="-52"/>
              <a:cs typeface="Oswald" panose="020B0604020202020204" charset="-52"/>
              <a:sym typeface="Oswald"/>
            </a:endParaRPr>
          </a:p>
          <a:p>
            <a:pPr marL="457200" marR="0" lvl="0" indent="-311150" algn="just" rtl="0">
              <a:spcBef>
                <a:spcPts val="0"/>
              </a:spcBef>
              <a:spcAft>
                <a:spcPts val="0"/>
              </a:spcAft>
              <a:buClr>
                <a:schemeClr val="dk2"/>
              </a:buClr>
              <a:buSzPts val="1300"/>
              <a:buFont typeface="Oswald"/>
              <a:buChar char="●"/>
            </a:pPr>
            <a:r>
              <a:rPr lang="ru" dirty="0">
                <a:solidFill>
                  <a:schemeClr val="tx1"/>
                </a:solidFill>
                <a:latin typeface="Oswald"/>
                <a:ea typeface="Oswald" panose="020B0604020202020204" charset="-52"/>
                <a:cs typeface="Oswald" panose="020B0604020202020204" charset="-52"/>
                <a:sym typeface="Oswald"/>
              </a:rPr>
              <a:t>Постановление Правительства Свердловской области от 03.08.20217  </a:t>
            </a:r>
            <a:r>
              <a:rPr lang="ru-RU" dirty="0">
                <a:solidFill>
                  <a:schemeClr val="tx1"/>
                </a:solidFill>
                <a:latin typeface="Oswald"/>
                <a:ea typeface="Oswald" panose="020B0604020202020204" charset="-52"/>
                <a:cs typeface="Oswald" panose="020B0604020202020204" charset="-52"/>
                <a:sym typeface="Oswald"/>
              </a:rPr>
              <a:t>№ </a:t>
            </a:r>
            <a:r>
              <a:rPr lang="ru" dirty="0">
                <a:solidFill>
                  <a:schemeClr val="tx1"/>
                </a:solidFill>
                <a:latin typeface="Oswald"/>
                <a:ea typeface="Oswald" panose="020B0604020202020204" charset="-52"/>
                <a:cs typeface="Oswald" panose="020B0604020202020204" charset="-52"/>
                <a:sym typeface="Oswald"/>
              </a:rPr>
              <a:t>558-ПП </a:t>
            </a:r>
            <a:r>
              <a:rPr lang="ru" dirty="0" smtClean="0">
                <a:solidFill>
                  <a:schemeClr val="tx1"/>
                </a:solidFill>
                <a:latin typeface="Oswald"/>
                <a:ea typeface="Oswald" panose="020B0604020202020204" charset="-52"/>
                <a:cs typeface="Oswald" panose="020B0604020202020204" charset="-52"/>
                <a:sym typeface="Oswald"/>
              </a:rPr>
              <a:t>«О </a:t>
            </a:r>
            <a:r>
              <a:rPr lang="ru" dirty="0">
                <a:solidFill>
                  <a:schemeClr val="tx1"/>
                </a:solidFill>
                <a:latin typeface="Oswald"/>
                <a:ea typeface="Oswald" panose="020B0604020202020204" charset="-52"/>
                <a:cs typeface="Oswald" panose="020B0604020202020204" charset="-52"/>
                <a:sym typeface="Oswald"/>
              </a:rPr>
              <a:t>мерах по организации и обеспечению </a:t>
            </a:r>
            <a:r>
              <a:rPr lang="ru" dirty="0" smtClean="0">
                <a:solidFill>
                  <a:schemeClr val="tx1"/>
                </a:solidFill>
                <a:latin typeface="Oswald"/>
                <a:ea typeface="Oswald" panose="020B0604020202020204" charset="-52"/>
                <a:cs typeface="Oswald" panose="020B0604020202020204" charset="-52"/>
                <a:sym typeface="Oswald"/>
              </a:rPr>
              <a:t>отдыха»</a:t>
            </a:r>
            <a:endParaRPr dirty="0">
              <a:solidFill>
                <a:schemeClr val="tx1"/>
              </a:solidFill>
              <a:highlight>
                <a:srgbClr val="FF0000"/>
              </a:highlight>
              <a:latin typeface="Oswald" panose="020B0604020202020204" charset="-52"/>
              <a:ea typeface="Oswald" panose="020B0604020202020204" charset="-52"/>
              <a:cs typeface="Oswald" panose="020B0604020202020204" charset="-52"/>
              <a:sym typeface="Oswald"/>
            </a:endParaRPr>
          </a:p>
          <a:p>
            <a:pPr marL="457200" lvl="0" indent="0" algn="l" rtl="0">
              <a:spcBef>
                <a:spcPts val="0"/>
              </a:spcBef>
              <a:spcAft>
                <a:spcPts val="0"/>
              </a:spcAft>
              <a:buNone/>
            </a:pPr>
            <a:endParaRPr dirty="0">
              <a:solidFill>
                <a:schemeClr val="tx1"/>
              </a:solidFill>
              <a:latin typeface="Oswald" panose="020B0604020202020204" charset="-52"/>
              <a:ea typeface="Oswald" panose="020B0604020202020204" charset="-52"/>
              <a:cs typeface="Oswald" panose="020B0604020202020204" charset="-52"/>
              <a:sym typeface="Oswald"/>
            </a:endParaRPr>
          </a:p>
          <a:p>
            <a:pPr marL="0" lvl="0" indent="0" algn="ctr" rtl="0">
              <a:spcBef>
                <a:spcPts val="0"/>
              </a:spcBef>
              <a:spcAft>
                <a:spcPts val="0"/>
              </a:spcAft>
              <a:buNone/>
            </a:pPr>
            <a:r>
              <a:rPr lang="ru" b="1" dirty="0">
                <a:solidFill>
                  <a:schemeClr val="tx1"/>
                </a:solidFill>
                <a:latin typeface="Oswald"/>
                <a:ea typeface="Oswald" panose="020B0604020202020204" charset="-52"/>
                <a:cs typeface="Oswald" panose="020B0604020202020204" charset="-52"/>
                <a:sym typeface="Oswald"/>
              </a:rPr>
              <a:t>Форма предоставления – натуральная</a:t>
            </a:r>
          </a:p>
          <a:p>
            <a:pPr marL="0" lvl="0" indent="0" algn="ctr" rtl="0">
              <a:spcBef>
                <a:spcPts val="0"/>
              </a:spcBef>
              <a:spcAft>
                <a:spcPts val="0"/>
              </a:spcAft>
              <a:buNone/>
            </a:pPr>
            <a:endParaRPr lang="ru-RU" dirty="0">
              <a:solidFill>
                <a:schemeClr val="tx1"/>
              </a:solidFill>
              <a:latin typeface="Oswald"/>
              <a:ea typeface="Oswald" panose="020B0604020202020204" charset="-52"/>
              <a:cs typeface="Oswald" panose="020B0604020202020204" charset="-52"/>
              <a:sym typeface="Oswald"/>
            </a:endParaRPr>
          </a:p>
          <a:p>
            <a:pPr algn="ctr"/>
            <a:r>
              <a:rPr lang="ru-RU" dirty="0">
                <a:solidFill>
                  <a:schemeClr val="tx1"/>
                </a:solidFill>
                <a:latin typeface="Oswald"/>
                <a:ea typeface="Oswald" panose="020B0604020202020204" charset="-52"/>
                <a:cs typeface="Oswald" panose="020B0604020202020204" charset="-52"/>
                <a:sym typeface="Oswald"/>
              </a:rPr>
              <a:t>За счет субсидий из областного бюджета на финансовое обеспечение публичных обязательств</a:t>
            </a:r>
          </a:p>
          <a:p>
            <a:pPr marL="0" marR="0" lvl="0" indent="0" algn="just" rtl="0">
              <a:spcBef>
                <a:spcPts val="0"/>
              </a:spcBef>
              <a:spcAft>
                <a:spcPts val="0"/>
              </a:spcAft>
              <a:buNone/>
            </a:pPr>
            <a:endParaRPr b="1" dirty="0">
              <a:solidFill>
                <a:schemeClr val="tx1"/>
              </a:solidFill>
              <a:highlight>
                <a:schemeClr val="lt2"/>
              </a:highlight>
              <a:latin typeface="Oswald" panose="020B0604020202020204" charset="-52"/>
              <a:ea typeface="Oswald" panose="020B0604020202020204" charset="-52"/>
              <a:cs typeface="Oswald" panose="020B0604020202020204" charset="-52"/>
              <a:sym typeface="Oswald"/>
            </a:endParaRPr>
          </a:p>
          <a:p>
            <a:pPr marL="457200" lvl="0" indent="0" algn="ctr" rtl="0">
              <a:spcBef>
                <a:spcPts val="0"/>
              </a:spcBef>
              <a:spcAft>
                <a:spcPts val="0"/>
              </a:spcAft>
              <a:buNone/>
            </a:pPr>
            <a:r>
              <a:rPr lang="ru" b="1" dirty="0">
                <a:solidFill>
                  <a:schemeClr val="tx1"/>
                </a:solidFill>
                <a:highlight>
                  <a:schemeClr val="lt2"/>
                </a:highlight>
                <a:latin typeface="Oswald"/>
                <a:ea typeface="Oswald" panose="020B0604020202020204" charset="-52"/>
                <a:cs typeface="Oswald" panose="020B0604020202020204" charset="-52"/>
                <a:sym typeface="Oswald"/>
              </a:rPr>
              <a:t>Периодичность предоставления</a:t>
            </a:r>
            <a:endParaRPr b="1" dirty="0">
              <a:solidFill>
                <a:schemeClr val="tx1"/>
              </a:solidFill>
              <a:highlight>
                <a:schemeClr val="lt2"/>
              </a:highlight>
              <a:latin typeface="Oswald" panose="020B0604020202020204" charset="-52"/>
              <a:ea typeface="Oswald" panose="020B0604020202020204" charset="-52"/>
              <a:cs typeface="Oswald" panose="020B0604020202020204" charset="-52"/>
              <a:sym typeface="Oswald"/>
            </a:endParaRPr>
          </a:p>
          <a:p>
            <a:pPr marL="457200" lvl="0" indent="0" algn="l" rtl="0">
              <a:spcBef>
                <a:spcPts val="0"/>
              </a:spcBef>
              <a:spcAft>
                <a:spcPts val="0"/>
              </a:spcAft>
              <a:buNone/>
            </a:pPr>
            <a:endParaRPr dirty="0">
              <a:solidFill>
                <a:schemeClr val="tx1"/>
              </a:solidFill>
              <a:highlight>
                <a:schemeClr val="lt2"/>
              </a:highlight>
              <a:latin typeface="Oswald" panose="020B0604020202020204" charset="-52"/>
              <a:ea typeface="Oswald" panose="020B0604020202020204" charset="-52"/>
              <a:cs typeface="Oswald" panose="020B0604020202020204" charset="-52"/>
              <a:sym typeface="Oswald"/>
            </a:endParaRPr>
          </a:p>
          <a:p>
            <a:pPr marL="457200" lvl="0" indent="-311150" algn="l" rtl="0">
              <a:spcBef>
                <a:spcPts val="0"/>
              </a:spcBef>
              <a:spcAft>
                <a:spcPts val="0"/>
              </a:spcAft>
              <a:buClr>
                <a:schemeClr val="dk2"/>
              </a:buClr>
              <a:buSzPts val="1300"/>
              <a:buFont typeface="Oswald"/>
              <a:buChar char="●"/>
            </a:pPr>
            <a:r>
              <a:rPr lang="ru" dirty="0">
                <a:solidFill>
                  <a:schemeClr val="tx1"/>
                </a:solidFill>
                <a:highlight>
                  <a:schemeClr val="lt2"/>
                </a:highlight>
                <a:latin typeface="Oswald"/>
                <a:ea typeface="Oswald" panose="020B0604020202020204" charset="-52"/>
                <a:cs typeface="Oswald" panose="020B0604020202020204" charset="-52"/>
                <a:sym typeface="Oswald"/>
              </a:rPr>
              <a:t>В соответствии с приказами о комплектовании загородного оздоровительного лагеря на смену</a:t>
            </a:r>
            <a:endParaRPr dirty="0">
              <a:solidFill>
                <a:schemeClr val="tx1"/>
              </a:solidFill>
              <a:highlight>
                <a:schemeClr val="lt2"/>
              </a:highlight>
              <a:latin typeface="Oswald" panose="020B0604020202020204" charset="-52"/>
              <a:ea typeface="Oswald" panose="020B0604020202020204" charset="-52"/>
              <a:cs typeface="Oswald" panose="020B0604020202020204" charset="-52"/>
              <a:sym typeface="Oswald"/>
            </a:endParaRPr>
          </a:p>
        </p:txBody>
      </p:sp>
      <p:sp>
        <p:nvSpPr>
          <p:cNvPr id="304" name="Google Shape;304;p44"/>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panose="020B0604020202020204" charset="-52"/>
                <a:cs typeface="Oswald" panose="020B0604020202020204" charset="-52"/>
                <a:sym typeface="Oswald"/>
              </a:rPr>
              <a:t>КОД МЕРЫ 0782</a:t>
            </a:r>
            <a:endParaRPr sz="1500" b="1" dirty="0">
              <a:latin typeface="Oswald" panose="020B0604020202020204" charset="-52"/>
              <a:ea typeface="Oswald" panose="020B0604020202020204" charset="-52"/>
              <a:cs typeface="Oswald" panose="020B0604020202020204" charset="-52"/>
              <a:sym typeface="Oswald"/>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ADFE4">
                <a:alpha val="0"/>
              </a:srgbClr>
            </a:gs>
            <a:gs pos="100000">
              <a:srgbClr val="F3F3F3"/>
            </a:gs>
          </a:gsLst>
          <a:lin ang="5400012" scaled="0"/>
          <a:tileRect/>
        </a:gradFill>
        <a:effectLst/>
      </p:bgPr>
    </p:bg>
    <p:spTree>
      <p:nvGrpSpPr>
        <p:cNvPr id="1" name="Shape 308"/>
        <p:cNvGrpSpPr/>
        <p:nvPr/>
      </p:nvGrpSpPr>
      <p:grpSpPr>
        <a:xfrm>
          <a:off x="0" y="0"/>
          <a:ext cx="0" cy="0"/>
          <a:chOff x="0" y="0"/>
          <a:chExt cx="0" cy="0"/>
        </a:xfrm>
      </p:grpSpPr>
      <p:sp>
        <p:nvSpPr>
          <p:cNvPr id="309" name="Google Shape;309;p45"/>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a:latin typeface="Oswald"/>
                <a:ea typeface="Oswald"/>
                <a:cs typeface="Oswald"/>
                <a:sym typeface="Oswald"/>
              </a:rPr>
              <a:t>КОД МЕРЫ 0782</a:t>
            </a:r>
            <a:endParaRPr sz="1500" b="1" dirty="0">
              <a:latin typeface="Oswald" panose="020B0604020202020204" charset="-52"/>
              <a:ea typeface="Oswald"/>
              <a:cs typeface="Oswald"/>
              <a:sym typeface="Oswald"/>
            </a:endParaRPr>
          </a:p>
        </p:txBody>
      </p:sp>
      <p:graphicFrame>
        <p:nvGraphicFramePr>
          <p:cNvPr id="310" name="Google Shape;310;p45"/>
          <p:cNvGraphicFramePr/>
          <p:nvPr>
            <p:extLst>
              <p:ext uri="{D42A27DB-BD31-4B8C-83A1-F6EECF244321}">
                <p14:modId xmlns:p14="http://schemas.microsoft.com/office/powerpoint/2010/main" val="3893378037"/>
              </p:ext>
            </p:extLst>
          </p:nvPr>
        </p:nvGraphicFramePr>
        <p:xfrm>
          <a:off x="324888" y="1271770"/>
          <a:ext cx="8494225" cy="327654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100" b="1" dirty="0">
                          <a:latin typeface="Oswald"/>
                          <a:ea typeface="Oswald"/>
                          <a:cs typeface="Oswald"/>
                          <a:sym typeface="Oswald"/>
                        </a:rPr>
                        <a:t>Категория получателей (в соответствии с НПА Свердловской области)</a:t>
                      </a:r>
                      <a:endParaRPr sz="11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100" b="1" dirty="0">
                          <a:latin typeface="Oswald"/>
                          <a:ea typeface="Oswald"/>
                          <a:cs typeface="Oswald"/>
                          <a:sym typeface="Oswald"/>
                        </a:rPr>
                        <a:t>Порядок получения</a:t>
                      </a:r>
                      <a:endParaRPr sz="11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148040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Несовершеннолетние, содержащиеся в учреждениях системы профилактики безнадзорности и правонарушений несовершеннолетних, и несовершеннолетние, отбывающие наказание в местах лишения свободы</a:t>
                      </a:r>
                      <a:endParaRPr sz="1200" dirty="0">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Обучающиеся с ограниченными возможностями здоровья</a:t>
                      </a:r>
                      <a:endParaRPr sz="1200" dirty="0">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Дети-сироты</a:t>
                      </a:r>
                      <a:endParaRPr sz="1200" dirty="0">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 оставшиеся без попечения родителей</a:t>
                      </a:r>
                      <a:endParaRPr sz="1200" dirty="0">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Учащиеся в образовательных организациях: в т.ч. обучающиеся в профессиональных образовательных учреждений, осваивающим основную образовательную программу среднего профессионального образования подготовки квалифицированных рабочих, служащих или основную образовательную программу профессионального обучения</a:t>
                      </a:r>
                    </a:p>
                    <a:p>
                      <a:pPr marL="179999" lvl="0" indent="-162599" algn="l" rtl="0">
                        <a:spcBef>
                          <a:spcPts val="0"/>
                        </a:spcBef>
                        <a:spcAft>
                          <a:spcPts val="0"/>
                        </a:spcAft>
                        <a:buSzPts val="1200"/>
                        <a:buFont typeface="Oswald"/>
                        <a:buChar char="●"/>
                      </a:pPr>
                      <a:r>
                        <a:rPr lang="ru-RU" sz="1200" dirty="0">
                          <a:solidFill>
                            <a:schemeClr val="tx1"/>
                          </a:solidFill>
                          <a:latin typeface="Oswald"/>
                          <a:ea typeface="Oswald"/>
                          <a:cs typeface="Oswald"/>
                          <a:sym typeface="Oswald"/>
                        </a:rPr>
                        <a:t>Талантливые и одаренные дети, проживающих в Свердловской области</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Подача заявления руководителю образовательной организации</a:t>
                      </a:r>
                    </a:p>
                    <a:p>
                      <a:pPr marL="179999" marR="0" lvl="0" indent="-161925"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latin typeface="Oswald"/>
                          <a:ea typeface="Oswald"/>
                          <a:cs typeface="Oswald"/>
                          <a:sym typeface="Oswald"/>
                        </a:rPr>
                        <a:t>Копия заключения психолого-медико-педагогической комиссии</a:t>
                      </a:r>
                    </a:p>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Решение органа опеки</a:t>
                      </a:r>
                      <a:endParaRPr sz="1200" dirty="0">
                        <a:solidFill>
                          <a:schemeClr val="tx1"/>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Свидетельство о рождении или паспорт ребенка</a:t>
                      </a:r>
                      <a:endParaRPr sz="1200" dirty="0">
                        <a:solidFill>
                          <a:schemeClr val="tx1"/>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Справка для получения путевки по форме 079/у</a:t>
                      </a:r>
                    </a:p>
                    <a:p>
                      <a:pPr marL="179999" lvl="0" indent="-161925" algn="l" rtl="0">
                        <a:spcBef>
                          <a:spcPts val="0"/>
                        </a:spcBef>
                        <a:spcAft>
                          <a:spcPts val="0"/>
                        </a:spcAft>
                        <a:buSzPts val="1200"/>
                        <a:buFont typeface="Oswald"/>
                        <a:buChar char="●"/>
                      </a:pPr>
                      <a:r>
                        <a:rPr lang="ru-RU" sz="1200" dirty="0">
                          <a:solidFill>
                            <a:schemeClr val="tx1"/>
                          </a:solidFill>
                          <a:latin typeface="Oswald"/>
                          <a:ea typeface="Oswald"/>
                          <a:cs typeface="Oswald"/>
                          <a:sym typeface="Oswald"/>
                        </a:rPr>
                        <a:t>С</a:t>
                      </a:r>
                      <a:r>
                        <a:rPr lang="ru" sz="1200" dirty="0">
                          <a:solidFill>
                            <a:schemeClr val="tx1"/>
                          </a:solidFill>
                          <a:latin typeface="Oswald"/>
                          <a:ea typeface="Oswald"/>
                          <a:cs typeface="Oswald"/>
                          <a:sym typeface="Oswald"/>
                        </a:rPr>
                        <a:t>правка из образовательной организации</a:t>
                      </a:r>
                    </a:p>
                    <a:p>
                      <a:pPr marL="179999" lvl="0" indent="-161925" algn="l" rtl="0">
                        <a:spcBef>
                          <a:spcPts val="0"/>
                        </a:spcBef>
                        <a:spcAft>
                          <a:spcPts val="0"/>
                        </a:spcAft>
                        <a:buSzPts val="1200"/>
                        <a:buFont typeface="Oswald"/>
                        <a:buChar char="●"/>
                      </a:pPr>
                      <a:r>
                        <a:rPr lang="ru" sz="1200" dirty="0">
                          <a:solidFill>
                            <a:schemeClr val="tx1"/>
                          </a:solidFill>
                          <a:latin typeface="Oswald"/>
                          <a:ea typeface="Oswald"/>
                          <a:cs typeface="Oswald"/>
                          <a:sym typeface="Oswald"/>
                        </a:rPr>
                        <a:t>Медицинский полис</a:t>
                      </a:r>
                    </a:p>
                    <a:p>
                      <a:pPr marL="179999" lvl="0" indent="-161925" algn="l" rtl="0">
                        <a:spcBef>
                          <a:spcPts val="0"/>
                        </a:spcBef>
                        <a:spcAft>
                          <a:spcPts val="0"/>
                        </a:spcAft>
                        <a:buSzPts val="1200"/>
                        <a:buFont typeface="Oswald"/>
                        <a:buChar char="●"/>
                      </a:pPr>
                      <a:r>
                        <a:rPr lang="ru-RU" sz="1200" dirty="0">
                          <a:solidFill>
                            <a:schemeClr val="tx1"/>
                          </a:solidFill>
                          <a:latin typeface="Oswald"/>
                          <a:ea typeface="Oswald"/>
                          <a:cs typeface="Oswald"/>
                          <a:sym typeface="Oswald"/>
                        </a:rPr>
                        <a:t>Д</a:t>
                      </a:r>
                      <a:r>
                        <a:rPr lang="ru" sz="1200" dirty="0">
                          <a:solidFill>
                            <a:schemeClr val="tx1"/>
                          </a:solidFill>
                          <a:latin typeface="Oswald"/>
                          <a:ea typeface="Oswald"/>
                          <a:cs typeface="Oswald"/>
                          <a:sym typeface="Oswald"/>
                        </a:rPr>
                        <a:t>окументы, подтверждающие достижения детей (характеристика, рекомендации образовательной организации и др.)</a:t>
                      </a: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311" name="Google Shape;311;p45"/>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 sz="1400" dirty="0">
                <a:solidFill>
                  <a:srgbClr val="000000"/>
                </a:solidFill>
                <a:latin typeface="Oswald"/>
                <a:ea typeface="Oswald"/>
                <a:cs typeface="Oswald"/>
                <a:sym typeface="Oswald"/>
              </a:rPr>
              <a:t>ОБЕСПЕЧЕНИЕ ОТДЫХА И ОЗДОРОВЛЕНИЯ ДЕТЕЙ ЗА СЧЕТ БЮДЖЕТА</a:t>
            </a:r>
            <a:endParaRPr sz="1400" dirty="0">
              <a:solidFill>
                <a:srgbClr val="000000"/>
              </a:solidFill>
              <a:latin typeface="Oswald" panose="020B0604020202020204" charset="-52"/>
              <a:ea typeface="Oswald"/>
              <a:cs typeface="Oswald"/>
              <a:sym typeface="Oswald"/>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3" name="Google Shape;303;p44"/>
          <p:cNvSpPr/>
          <p:nvPr/>
        </p:nvSpPr>
        <p:spPr>
          <a:xfrm>
            <a:off x="380550" y="707425"/>
            <a:ext cx="8053500" cy="4218230"/>
          </a:xfrm>
          <a:prstGeom prst="rect">
            <a:avLst/>
          </a:prstGeom>
          <a:noFill/>
          <a:ln>
            <a:noFill/>
          </a:ln>
        </p:spPr>
        <p:txBody>
          <a:bodyPr spcFirstLastPara="1" wrap="square" lIns="68575" tIns="34275" rIns="68575" bIns="34275" anchor="t" anchorCtr="0">
            <a:noAutofit/>
          </a:bodyPr>
          <a:lstStyle/>
          <a:p>
            <a:pPr marL="146050" algn="ctr">
              <a:buClr>
                <a:schemeClr val="dk2"/>
              </a:buClr>
              <a:buSzPts val="1300"/>
            </a:pPr>
            <a:r>
              <a:rPr lang="ru-RU" b="1" dirty="0" smtClean="0">
                <a:solidFill>
                  <a:schemeClr val="tx1"/>
                </a:solidFill>
                <a:latin typeface="Oswald"/>
                <a:ea typeface="Oswald"/>
                <a:cs typeface="Oswald"/>
                <a:sym typeface="Oswald"/>
              </a:rPr>
              <a:t>Нормативные </a:t>
            </a:r>
            <a:r>
              <a:rPr lang="ru-RU" b="1" dirty="0">
                <a:solidFill>
                  <a:schemeClr val="tx1"/>
                </a:solidFill>
                <a:latin typeface="Oswald"/>
                <a:ea typeface="Oswald"/>
                <a:cs typeface="Oswald"/>
                <a:sym typeface="Oswald"/>
              </a:rPr>
              <a:t>основания</a:t>
            </a:r>
          </a:p>
          <a:p>
            <a:pPr marL="146050" algn="ctr">
              <a:buClr>
                <a:schemeClr val="dk2"/>
              </a:buClr>
              <a:buSzPts val="1300"/>
            </a:pPr>
            <a:endParaRPr lang="ru-RU" sz="400" b="1" dirty="0">
              <a:solidFill>
                <a:schemeClr val="tx1"/>
              </a:solidFill>
              <a:latin typeface="Oswald"/>
              <a:ea typeface="Oswald"/>
              <a:cs typeface="Oswald"/>
              <a:sym typeface="Oswald"/>
            </a:endParaRPr>
          </a:p>
          <a:p>
            <a:pPr marL="457200" indent="-311150" algn="just">
              <a:buClr>
                <a:schemeClr val="dk2"/>
              </a:buClr>
              <a:buSzPts val="1300"/>
              <a:buFont typeface="Oswald"/>
              <a:buChar char="●"/>
            </a:pPr>
            <a:r>
              <a:rPr lang="ru" sz="1200" dirty="0">
                <a:solidFill>
                  <a:schemeClr val="tx1"/>
                </a:solidFill>
                <a:latin typeface="Oswald"/>
                <a:ea typeface="Oswald"/>
                <a:cs typeface="Oswald"/>
                <a:sym typeface="Oswald"/>
              </a:rPr>
              <a:t>Закон Свердловской области от 26.07.2022 № 95-ОЗ </a:t>
            </a:r>
            <a:r>
              <a:rPr lang="ru" sz="1200" dirty="0" smtClean="0">
                <a:solidFill>
                  <a:schemeClr val="tx1"/>
                </a:solidFill>
                <a:latin typeface="Oswald"/>
                <a:ea typeface="Oswald"/>
                <a:cs typeface="Oswald"/>
                <a:sym typeface="Oswald"/>
              </a:rPr>
              <a:t>«О </a:t>
            </a:r>
            <a:r>
              <a:rPr lang="ru" sz="1200" dirty="0">
                <a:solidFill>
                  <a:schemeClr val="tx1"/>
                </a:solidFill>
                <a:latin typeface="Oswald"/>
                <a:ea typeface="Oswald"/>
                <a:cs typeface="Oswald"/>
                <a:sym typeface="Oswald"/>
              </a:rPr>
              <a:t>внесении изменения в Закон Свердловской области об образовании Свердловской </a:t>
            </a:r>
            <a:r>
              <a:rPr lang="ru" sz="1200" dirty="0" smtClean="0">
                <a:solidFill>
                  <a:schemeClr val="tx1"/>
                </a:solidFill>
                <a:latin typeface="Oswald"/>
                <a:ea typeface="Oswald"/>
                <a:cs typeface="Oswald"/>
                <a:sym typeface="Oswald"/>
              </a:rPr>
              <a:t>области»</a:t>
            </a:r>
            <a:endParaRPr lang="ru" sz="1200" dirty="0">
              <a:solidFill>
                <a:schemeClr val="tx1"/>
              </a:solidFill>
              <a:latin typeface="Oswald"/>
              <a:ea typeface="Oswald"/>
              <a:cs typeface="Oswald"/>
              <a:sym typeface="Oswald"/>
            </a:endParaRPr>
          </a:p>
          <a:p>
            <a:pPr marL="457200" indent="-311150" algn="just">
              <a:buClr>
                <a:schemeClr val="dk2"/>
              </a:buClr>
              <a:buSzPts val="1300"/>
              <a:buFont typeface="Oswald"/>
              <a:buChar char="●"/>
            </a:pPr>
            <a:r>
              <a:rPr lang="ru" sz="1200" dirty="0">
                <a:solidFill>
                  <a:schemeClr val="tx1"/>
                </a:solidFill>
                <a:latin typeface="Oswald"/>
                <a:ea typeface="Oswald"/>
                <a:cs typeface="Oswald"/>
                <a:sym typeface="Oswald"/>
              </a:rPr>
              <a:t>Закон Свердловской области от 26.07.2022 № 96-ОЗ </a:t>
            </a:r>
            <a:r>
              <a:rPr lang="ru" sz="1200" dirty="0" smtClean="0">
                <a:solidFill>
                  <a:schemeClr val="tx1"/>
                </a:solidFill>
                <a:latin typeface="Oswald"/>
                <a:ea typeface="Oswald"/>
                <a:cs typeface="Oswald"/>
                <a:sym typeface="Oswald"/>
              </a:rPr>
              <a:t>«О </a:t>
            </a:r>
            <a:r>
              <a:rPr lang="ru" sz="1200" dirty="0">
                <a:solidFill>
                  <a:schemeClr val="tx1"/>
                </a:solidFill>
                <a:latin typeface="Oswald"/>
                <a:ea typeface="Oswald"/>
                <a:cs typeface="Oswald"/>
                <a:sym typeface="Oswald"/>
              </a:rPr>
              <a:t>внесении изменений в отдельные законы Свердловской </a:t>
            </a:r>
            <a:r>
              <a:rPr lang="ru" sz="1200" dirty="0" smtClean="0">
                <a:solidFill>
                  <a:schemeClr val="tx1"/>
                </a:solidFill>
                <a:latin typeface="Oswald"/>
                <a:ea typeface="Oswald"/>
                <a:cs typeface="Oswald"/>
                <a:sym typeface="Oswald"/>
              </a:rPr>
              <a:t>области»</a:t>
            </a:r>
            <a:endParaRPr lang="ru" sz="1200" dirty="0">
              <a:solidFill>
                <a:schemeClr val="tx1"/>
              </a:solidFill>
              <a:latin typeface="Oswald"/>
              <a:ea typeface="Oswald"/>
              <a:cs typeface="Oswald"/>
              <a:sym typeface="Oswald"/>
            </a:endParaRPr>
          </a:p>
          <a:p>
            <a:pPr marL="457200" lvl="0" indent="-311150" algn="just">
              <a:buClr>
                <a:schemeClr val="dk2"/>
              </a:buClr>
              <a:buSzPts val="1300"/>
              <a:buFont typeface="Oswald"/>
              <a:buChar char="●"/>
            </a:pPr>
            <a:r>
              <a:rPr lang="ru-RU" sz="1200" dirty="0">
                <a:solidFill>
                  <a:schemeClr val="tx1"/>
                </a:solidFill>
                <a:latin typeface="Oswald" panose="020B0604020202020204" charset="-52"/>
                <a:ea typeface="Oswald"/>
                <a:cs typeface="Oswald"/>
                <a:sym typeface="Oswald"/>
              </a:rPr>
              <a:t>Закон Свердловской области от </a:t>
            </a:r>
            <a:r>
              <a:rPr lang="ru-RU" sz="1200" dirty="0">
                <a:solidFill>
                  <a:schemeClr val="tx1"/>
                </a:solidFill>
                <a:latin typeface="Oswald" panose="020B0604020202020204" charset="-52"/>
                <a:ea typeface="Oswald" panose="020B0604020202020204" charset="-52"/>
                <a:cs typeface="Oswald" panose="020B0604020202020204" charset="-52"/>
              </a:rPr>
              <a:t>03.11.2022 № 114-ОЗ </a:t>
            </a:r>
            <a:r>
              <a:rPr lang="en-US" sz="1200" dirty="0">
                <a:solidFill>
                  <a:schemeClr val="tx1"/>
                </a:solidFill>
                <a:latin typeface="Oswald" panose="020B0604020202020204" charset="-52"/>
                <a:ea typeface="Oswald" panose="020B0604020202020204" charset="-52"/>
                <a:cs typeface="Oswald" panose="020B0604020202020204" charset="-52"/>
              </a:rPr>
              <a:t>«</a:t>
            </a:r>
            <a:r>
              <a:rPr lang="ru-RU" sz="1200" dirty="0">
                <a:solidFill>
                  <a:schemeClr val="tx1"/>
                </a:solidFill>
                <a:latin typeface="Oswald" panose="020B0604020202020204" charset="-52"/>
                <a:ea typeface="Oswald" panose="020B0604020202020204" charset="-52"/>
                <a:cs typeface="Oswald" panose="020B0604020202020204" charset="-52"/>
              </a:rPr>
              <a:t>О внесении изменений в статью 33-1 Закона Свердловской области </a:t>
            </a:r>
            <a:r>
              <a:rPr lang="en-US" sz="1200" dirty="0" smtClean="0">
                <a:solidFill>
                  <a:schemeClr val="tx1"/>
                </a:solidFill>
                <a:latin typeface="Oswald" panose="020B0604020202020204" charset="-52"/>
                <a:ea typeface="Oswald" panose="020B0604020202020204" charset="-52"/>
                <a:cs typeface="Oswald" panose="020B0604020202020204" charset="-52"/>
              </a:rPr>
              <a:t/>
            </a:r>
            <a:br>
              <a:rPr lang="en-US" sz="1200" dirty="0" smtClean="0">
                <a:solidFill>
                  <a:schemeClr val="tx1"/>
                </a:solidFill>
                <a:latin typeface="Oswald" panose="020B0604020202020204" charset="-52"/>
                <a:ea typeface="Oswald" panose="020B0604020202020204" charset="-52"/>
                <a:cs typeface="Oswald" panose="020B0604020202020204" charset="-52"/>
              </a:rPr>
            </a:br>
            <a:r>
              <a:rPr lang="ru-RU" sz="1200" dirty="0" smtClean="0">
                <a:solidFill>
                  <a:schemeClr val="tx1"/>
                </a:solidFill>
                <a:latin typeface="Oswald" panose="020B0604020202020204" charset="-52"/>
                <a:ea typeface="Oswald" panose="020B0604020202020204" charset="-52"/>
                <a:cs typeface="Oswald" panose="020B0604020202020204" charset="-52"/>
              </a:rPr>
              <a:t>«Об </a:t>
            </a:r>
            <a:r>
              <a:rPr lang="ru-RU" sz="1200" dirty="0">
                <a:solidFill>
                  <a:schemeClr val="tx1"/>
                </a:solidFill>
                <a:latin typeface="Oswald" panose="020B0604020202020204" charset="-52"/>
                <a:ea typeface="Oswald" panose="020B0604020202020204" charset="-52"/>
                <a:cs typeface="Oswald" panose="020B0604020202020204" charset="-52"/>
              </a:rPr>
              <a:t>образовании в Свердловской области</a:t>
            </a:r>
            <a:r>
              <a:rPr lang="en-US" sz="1200" dirty="0">
                <a:solidFill>
                  <a:schemeClr val="tx1"/>
                </a:solidFill>
                <a:latin typeface="Oswald" panose="020B0604020202020204" charset="-52"/>
                <a:ea typeface="Oswald" panose="020B0604020202020204" charset="-52"/>
                <a:cs typeface="Oswald" panose="020B0604020202020204" charset="-52"/>
              </a:rPr>
              <a:t>»</a:t>
            </a:r>
            <a:endParaRPr lang="ru-RU" sz="1200" dirty="0">
              <a:solidFill>
                <a:schemeClr val="tx1"/>
              </a:solidFill>
              <a:latin typeface="Oswald" panose="020B0604020202020204" charset="-52"/>
              <a:ea typeface="Oswald" panose="020B0604020202020204" charset="-52"/>
              <a:cs typeface="Oswald" panose="020B0604020202020204" charset="-52"/>
            </a:endParaRPr>
          </a:p>
          <a:p>
            <a:pPr marL="457200" lvl="0" indent="-311150" algn="just">
              <a:buClr>
                <a:schemeClr val="dk2"/>
              </a:buClr>
              <a:buSzPts val="1300"/>
              <a:buFont typeface="Oswald"/>
              <a:buChar char="●"/>
            </a:pPr>
            <a:r>
              <a:rPr lang="ru-RU" sz="1200" dirty="0">
                <a:solidFill>
                  <a:schemeClr val="tx1"/>
                </a:solidFill>
                <a:latin typeface="Oswald" panose="020B0604020202020204" charset="-52"/>
                <a:ea typeface="Oswald" panose="020B0604020202020204" charset="-52"/>
                <a:cs typeface="Oswald" panose="020B0604020202020204" charset="-52"/>
              </a:rPr>
              <a:t>Закон Свердловской области от 07.06.2023 № 57-ОЗ </a:t>
            </a:r>
            <a:r>
              <a:rPr lang="ru-RU" sz="1200" dirty="0" smtClean="0">
                <a:solidFill>
                  <a:schemeClr val="tx1"/>
                </a:solidFill>
                <a:latin typeface="Oswald" panose="020B0604020202020204" charset="-52"/>
                <a:ea typeface="Oswald" panose="020B0604020202020204" charset="-52"/>
                <a:cs typeface="Oswald" panose="020B0604020202020204" charset="-52"/>
              </a:rPr>
              <a:t>«О </a:t>
            </a:r>
            <a:r>
              <a:rPr lang="ru-RU" sz="1200" dirty="0">
                <a:solidFill>
                  <a:schemeClr val="tx1"/>
                </a:solidFill>
                <a:latin typeface="Oswald" panose="020B0604020202020204" charset="-52"/>
                <a:ea typeface="Oswald" panose="020B0604020202020204" charset="-52"/>
                <a:cs typeface="Oswald" panose="020B0604020202020204" charset="-52"/>
              </a:rPr>
              <a:t>внесении изменений в статью 33-1 Закона Свердловской области </a:t>
            </a:r>
            <a:r>
              <a:rPr lang="en-US" sz="1200" dirty="0" smtClean="0">
                <a:solidFill>
                  <a:schemeClr val="tx1"/>
                </a:solidFill>
                <a:latin typeface="Oswald" panose="020B0604020202020204" charset="-52"/>
                <a:ea typeface="Oswald" panose="020B0604020202020204" charset="-52"/>
                <a:cs typeface="Oswald" panose="020B0604020202020204" charset="-52"/>
              </a:rPr>
              <a:t/>
            </a:r>
            <a:br>
              <a:rPr lang="en-US" sz="1200" dirty="0" smtClean="0">
                <a:solidFill>
                  <a:schemeClr val="tx1"/>
                </a:solidFill>
                <a:latin typeface="Oswald" panose="020B0604020202020204" charset="-52"/>
                <a:ea typeface="Oswald" panose="020B0604020202020204" charset="-52"/>
                <a:cs typeface="Oswald" panose="020B0604020202020204" charset="-52"/>
              </a:rPr>
            </a:br>
            <a:r>
              <a:rPr lang="ru-RU" sz="1200" dirty="0" smtClean="0">
                <a:solidFill>
                  <a:schemeClr val="tx1"/>
                </a:solidFill>
                <a:latin typeface="Oswald" panose="020B0604020202020204" charset="-52"/>
                <a:ea typeface="Oswald" panose="020B0604020202020204" charset="-52"/>
                <a:cs typeface="Oswald" panose="020B0604020202020204" charset="-52"/>
              </a:rPr>
              <a:t>«Об </a:t>
            </a:r>
            <a:r>
              <a:rPr lang="ru-RU" sz="1200" dirty="0">
                <a:solidFill>
                  <a:schemeClr val="tx1"/>
                </a:solidFill>
                <a:latin typeface="Oswald" panose="020B0604020202020204" charset="-52"/>
                <a:ea typeface="Oswald" panose="020B0604020202020204" charset="-52"/>
                <a:cs typeface="Oswald" panose="020B0604020202020204" charset="-52"/>
              </a:rPr>
              <a:t>образовании в Свердловской </a:t>
            </a:r>
            <a:r>
              <a:rPr lang="ru-RU" sz="1200" dirty="0" smtClean="0">
                <a:solidFill>
                  <a:schemeClr val="tx1"/>
                </a:solidFill>
                <a:latin typeface="Oswald" panose="020B0604020202020204" charset="-52"/>
                <a:ea typeface="Oswald" panose="020B0604020202020204" charset="-52"/>
                <a:cs typeface="Oswald" panose="020B0604020202020204" charset="-52"/>
              </a:rPr>
              <a:t>области»</a:t>
            </a:r>
            <a:endParaRPr lang="en-US" sz="1200" dirty="0">
              <a:solidFill>
                <a:schemeClr val="tx1"/>
              </a:solidFill>
              <a:latin typeface="Oswald" panose="020B0604020202020204" charset="-52"/>
              <a:ea typeface="Oswald" panose="020B0604020202020204" charset="-52"/>
              <a:cs typeface="Oswald" panose="020B0604020202020204" charset="-52"/>
            </a:endParaRPr>
          </a:p>
          <a:p>
            <a:pPr marL="457200" marR="0" lvl="0" indent="-311150" algn="just"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Постановление Правительства Свердловской области от 05.07.2017 № 476-ПП </a:t>
            </a:r>
            <a:r>
              <a:rPr lang="ru" sz="1200" dirty="0" smtClean="0">
                <a:solidFill>
                  <a:schemeClr val="tx1"/>
                </a:solidFill>
                <a:latin typeface="Oswald"/>
                <a:ea typeface="Oswald"/>
                <a:cs typeface="Oswald"/>
                <a:sym typeface="Oswald"/>
              </a:rPr>
              <a:t>«Об </a:t>
            </a:r>
            <a:r>
              <a:rPr lang="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a:t>
            </a:r>
            <a:r>
              <a:rPr lang="en-US" sz="1200" dirty="0" smtClean="0">
                <a:solidFill>
                  <a:schemeClr val="tx1"/>
                </a:solidFill>
                <a:latin typeface="Oswald"/>
                <a:ea typeface="Oswald"/>
                <a:cs typeface="Oswald"/>
                <a:sym typeface="Oswald"/>
              </a:rPr>
              <a:t/>
            </a:r>
            <a:br>
              <a:rPr lang="en-US" sz="1200" dirty="0" smtClean="0">
                <a:solidFill>
                  <a:schemeClr val="tx1"/>
                </a:solidFill>
                <a:latin typeface="Oswald"/>
                <a:ea typeface="Oswald"/>
                <a:cs typeface="Oswald"/>
                <a:sym typeface="Oswald"/>
              </a:rPr>
            </a:br>
            <a:r>
              <a:rPr lang="ru" sz="1200" dirty="0" smtClean="0">
                <a:solidFill>
                  <a:schemeClr val="tx1"/>
                </a:solidFill>
                <a:latin typeface="Oswald"/>
                <a:ea typeface="Oswald"/>
                <a:cs typeface="Oswald"/>
                <a:sym typeface="Oswald"/>
              </a:rPr>
              <a:t>за </a:t>
            </a:r>
            <a:r>
              <a:rPr lang="ru" sz="1200" dirty="0">
                <a:solidFill>
                  <a:schemeClr val="tx1"/>
                </a:solidFill>
                <a:latin typeface="Oswald"/>
                <a:ea typeface="Oswald"/>
                <a:cs typeface="Oswald"/>
                <a:sym typeface="Oswald"/>
              </a:rPr>
              <a:t>счет средств областного бюджета или бюджетов муниципальных образований, расположенных на территории Свердловской области, размеров денежной компенсации, а также единовременного пособия </a:t>
            </a:r>
            <a:r>
              <a:rPr lang="ru" sz="1200" dirty="0" smtClean="0">
                <a:solidFill>
                  <a:schemeClr val="tx1"/>
                </a:solidFill>
                <a:latin typeface="Oswald"/>
                <a:ea typeface="Oswald"/>
                <a:cs typeface="Oswald"/>
                <a:sym typeface="Oswald"/>
              </a:rPr>
              <a:t>выпускникам»</a:t>
            </a:r>
            <a:endParaRPr lang="ru" sz="1200" dirty="0">
              <a:solidFill>
                <a:schemeClr val="tx1"/>
              </a:solidFill>
              <a:latin typeface="Oswald"/>
              <a:ea typeface="Oswald"/>
              <a:cs typeface="Oswald"/>
              <a:sym typeface="Oswald"/>
            </a:endParaRPr>
          </a:p>
          <a:p>
            <a:pPr marL="457200" lvl="0" indent="-311150" algn="just">
              <a:buClr>
                <a:schemeClr val="dk2"/>
              </a:buClr>
              <a:buSzPts val="13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200" dirty="0" smtClean="0">
                <a:solidFill>
                  <a:schemeClr val="tx1"/>
                </a:solidFill>
                <a:latin typeface="Oswald"/>
                <a:ea typeface="Oswald"/>
                <a:cs typeface="Oswald"/>
                <a:sym typeface="Oswald"/>
              </a:rPr>
              <a:t>«О </a:t>
            </a:r>
            <a:r>
              <a:rPr lang="ru-RU" sz="12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a:ea typeface="Oswald"/>
                <a:cs typeface="Oswald"/>
                <a:sym typeface="Oswald"/>
              </a:rPr>
              <a:t>выпускникам»</a:t>
            </a:r>
            <a:endParaRPr lang="ru-RU" sz="1200" dirty="0">
              <a:solidFill>
                <a:schemeClr val="tx1"/>
              </a:solidFill>
              <a:latin typeface="Oswald"/>
              <a:ea typeface="Oswald"/>
              <a:cs typeface="Oswald"/>
              <a:sym typeface="Oswald"/>
            </a:endParaRPr>
          </a:p>
          <a:p>
            <a:pPr marL="457200" marR="0" lvl="0" indent="-311150" algn="just" rtl="0">
              <a:spcBef>
                <a:spcPts val="0"/>
              </a:spcBef>
              <a:spcAft>
                <a:spcPts val="0"/>
              </a:spcAft>
              <a:buClr>
                <a:schemeClr val="dk2"/>
              </a:buClr>
              <a:buSzPts val="1300"/>
              <a:buFont typeface="Oswald"/>
              <a:buChar char="●"/>
            </a:pPr>
            <a:endParaRPr sz="400" dirty="0">
              <a:solidFill>
                <a:schemeClr val="tx1"/>
              </a:solidFill>
              <a:highlight>
                <a:srgbClr val="FF0000"/>
              </a:highlight>
              <a:latin typeface="Oswald" panose="020B0604020202020204" charset="-52"/>
              <a:ea typeface="Oswald"/>
              <a:cs typeface="Oswald"/>
              <a:sym typeface="Oswald"/>
            </a:endParaRPr>
          </a:p>
          <a:p>
            <a:pPr marL="0" lvl="0" indent="0" algn="ctr" rtl="0">
              <a:spcBef>
                <a:spcPts val="0"/>
              </a:spcBef>
              <a:spcAft>
                <a:spcPts val="0"/>
              </a:spcAft>
              <a:buNone/>
            </a:pPr>
            <a:r>
              <a:rPr lang="ru" b="1" dirty="0">
                <a:solidFill>
                  <a:schemeClr val="tx1"/>
                </a:solidFill>
                <a:latin typeface="Oswald"/>
                <a:ea typeface="Oswald"/>
                <a:cs typeface="Oswald"/>
                <a:sym typeface="Oswald"/>
              </a:rPr>
              <a:t>Форма предоставления – </a:t>
            </a:r>
            <a:r>
              <a:rPr lang="ru" b="1" dirty="0" smtClean="0">
                <a:solidFill>
                  <a:schemeClr val="tx1"/>
                </a:solidFill>
                <a:latin typeface="Oswald"/>
                <a:ea typeface="Oswald"/>
                <a:cs typeface="Oswald"/>
                <a:sym typeface="Oswald"/>
              </a:rPr>
              <a:t>натуральная</a:t>
            </a:r>
            <a:endParaRPr lang="en-US" b="1" dirty="0" smtClean="0">
              <a:solidFill>
                <a:schemeClr val="tx1"/>
              </a:solidFill>
              <a:latin typeface="Oswald"/>
              <a:ea typeface="Oswald"/>
              <a:cs typeface="Oswald"/>
              <a:sym typeface="Oswald"/>
            </a:endParaRPr>
          </a:p>
          <a:p>
            <a:pPr marL="0" lvl="0" indent="0" algn="ctr" rtl="0">
              <a:spcBef>
                <a:spcPts val="0"/>
              </a:spcBef>
              <a:spcAft>
                <a:spcPts val="0"/>
              </a:spcAft>
              <a:buNone/>
            </a:pPr>
            <a:endParaRPr lang="ru" sz="500" b="1" dirty="0">
              <a:solidFill>
                <a:schemeClr val="tx1"/>
              </a:solidFill>
              <a:latin typeface="Oswald"/>
              <a:ea typeface="Oswald"/>
              <a:cs typeface="Oswald"/>
              <a:sym typeface="Oswald"/>
            </a:endParaRPr>
          </a:p>
          <a:p>
            <a:pPr marL="457200" indent="-311150" algn="just">
              <a:buClr>
                <a:schemeClr val="dk2"/>
              </a:buClr>
              <a:buSzPts val="1300"/>
              <a:buFont typeface="Oswald"/>
              <a:buChar char="●"/>
            </a:pPr>
            <a:r>
              <a:rPr lang="ru-RU" sz="1200" dirty="0">
                <a:solidFill>
                  <a:schemeClr val="tx1"/>
                </a:solidFill>
                <a:latin typeface="Oswald"/>
                <a:ea typeface="Oswald"/>
                <a:cs typeface="Oswald"/>
                <a:sym typeface="Oswald"/>
              </a:rPr>
              <a:t>За счет субсидий из областного бюджета на финансовое обеспечение выполнения публичных обязательств</a:t>
            </a:r>
          </a:p>
          <a:p>
            <a:pPr marL="0" marR="0" lvl="0" indent="0" algn="just" rtl="0">
              <a:spcBef>
                <a:spcPts val="0"/>
              </a:spcBef>
              <a:spcAft>
                <a:spcPts val="0"/>
              </a:spcAft>
              <a:buNone/>
            </a:pPr>
            <a:endParaRPr sz="400" b="1" dirty="0">
              <a:solidFill>
                <a:schemeClr val="tx1"/>
              </a:solidFill>
              <a:highlight>
                <a:schemeClr val="lt2"/>
              </a:highlight>
              <a:latin typeface="Oswald" panose="020B0604020202020204" charset="-52"/>
              <a:ea typeface="Oswald"/>
              <a:cs typeface="Oswald"/>
              <a:sym typeface="Oswald"/>
            </a:endParaRPr>
          </a:p>
          <a:p>
            <a:pPr algn="ctr"/>
            <a:r>
              <a:rPr lang="ru" b="1" dirty="0">
                <a:solidFill>
                  <a:schemeClr val="tx1"/>
                </a:solidFill>
                <a:latin typeface="Oswald"/>
                <a:ea typeface="Oswald"/>
                <a:cs typeface="Oswald"/>
                <a:sym typeface="Oswald"/>
              </a:rPr>
              <a:t>Периодичность предоставления</a:t>
            </a:r>
            <a:endParaRPr b="1" dirty="0">
              <a:solidFill>
                <a:schemeClr val="tx1"/>
              </a:solidFill>
              <a:latin typeface="Oswald"/>
              <a:ea typeface="Oswald"/>
              <a:cs typeface="Oswald"/>
              <a:sym typeface="Oswald"/>
            </a:endParaRPr>
          </a:p>
          <a:p>
            <a:pPr marL="457200" lvl="0" indent="-311150" algn="l"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Ежегодно</a:t>
            </a:r>
            <a:endParaRPr sz="1200" dirty="0">
              <a:solidFill>
                <a:schemeClr val="tx1"/>
              </a:solidFill>
              <a:latin typeface="Oswald"/>
              <a:ea typeface="Oswald"/>
              <a:cs typeface="Oswald"/>
              <a:sym typeface="Oswald"/>
            </a:endParaRPr>
          </a:p>
        </p:txBody>
      </p:sp>
      <p:sp>
        <p:nvSpPr>
          <p:cNvPr id="5" name="Google Shape;323;p47"/>
          <p:cNvSpPr txBox="1"/>
          <p:nvPr/>
        </p:nvSpPr>
        <p:spPr>
          <a:xfrm>
            <a:off x="747150" y="-275"/>
            <a:ext cx="1926900" cy="707700"/>
          </a:xfrm>
          <a:prstGeom prst="rect">
            <a:avLst/>
          </a:prstGeom>
          <a:noFill/>
          <a:ln>
            <a:noFill/>
          </a:ln>
        </p:spPr>
        <p:txBody>
          <a:bodyPr spcFirstLastPara="1" wrap="square" lIns="91425" tIns="91425" rIns="91425" bIns="91425" anchor="ctr" anchorCtr="0">
            <a:noAutofit/>
          </a:bodyPr>
          <a:lstStyle/>
          <a:p>
            <a:pPr lvl="0" algn="r"/>
            <a:r>
              <a:rPr lang="ru" sz="1500" b="1" dirty="0">
                <a:latin typeface="Oswald"/>
                <a:ea typeface="Oswald"/>
                <a:cs typeface="Oswald"/>
                <a:sym typeface="Oswald"/>
              </a:rPr>
              <a:t>КОД МЕРЫ </a:t>
            </a:r>
            <a:r>
              <a:rPr lang="ru" sz="1500" b="1" dirty="0" smtClean="0">
                <a:latin typeface="Oswald"/>
                <a:ea typeface="Oswald"/>
                <a:cs typeface="Oswald"/>
                <a:sym typeface="Oswald"/>
              </a:rPr>
              <a:t>0835</a:t>
            </a:r>
            <a:endParaRPr lang="ru" sz="1500" b="1" dirty="0">
              <a:latin typeface="Oswald"/>
              <a:ea typeface="Oswald"/>
              <a:cs typeface="Oswald"/>
              <a:sym typeface="Oswald"/>
            </a:endParaRPr>
          </a:p>
        </p:txBody>
      </p:sp>
      <p:sp>
        <p:nvSpPr>
          <p:cNvPr id="6" name="Google Shape;325;p47"/>
          <p:cNvSpPr txBox="1">
            <a:spLocks/>
          </p:cNvSpPr>
          <p:nvPr/>
        </p:nvSpPr>
        <p:spPr>
          <a:xfrm>
            <a:off x="2674050" y="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a:ea typeface="Oswald"/>
                <a:cs typeface="Oswald"/>
                <a:sym typeface="Oswald"/>
              </a:rPr>
              <a:t>Государственное обеспечение одеждой, обувью, мягким инвентарем</a:t>
            </a:r>
            <a:endParaRPr lang="ru-RU" sz="1400" cap="all" dirty="0">
              <a:solidFill>
                <a:srgbClr val="000000"/>
              </a:solidFill>
              <a:latin typeface="Oswald" panose="020B0604020202020204" charset="-52"/>
              <a:ea typeface="Oswald"/>
              <a:cs typeface="Oswald"/>
              <a:sym typeface="Oswald"/>
            </a:endParaRPr>
          </a:p>
        </p:txBody>
      </p:sp>
    </p:spTree>
    <p:extLst>
      <p:ext uri="{BB962C8B-B14F-4D97-AF65-F5344CB8AC3E}">
        <p14:creationId xmlns:p14="http://schemas.microsoft.com/office/powerpoint/2010/main" val="1464888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7"/>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algn="l">
              <a:lnSpc>
                <a:spcPct val="90000"/>
              </a:lnSpc>
              <a:spcBef>
                <a:spcPts val="0"/>
              </a:spcBef>
              <a:buClr>
                <a:schemeClr val="dk1"/>
              </a:buClr>
              <a:buSzPts val="1100"/>
            </a:pPr>
            <a:r>
              <a:rPr lang="ru-RU" sz="1300" cap="all" dirty="0">
                <a:solidFill>
                  <a:schemeClr val="tx1"/>
                </a:solidFill>
                <a:latin typeface="Oswald"/>
                <a:ea typeface="Oswald"/>
                <a:cs typeface="Oswald"/>
                <a:sym typeface="Oswald"/>
              </a:rPr>
              <a:t>Ежемесячная денежная выплата</a:t>
            </a:r>
          </a:p>
        </p:txBody>
      </p:sp>
      <p:sp>
        <p:nvSpPr>
          <p:cNvPr id="114" name="Google Shape;114;p17"/>
          <p:cNvSpPr/>
          <p:nvPr/>
        </p:nvSpPr>
        <p:spPr>
          <a:xfrm>
            <a:off x="534800" y="1234750"/>
            <a:ext cx="8053500" cy="3688500"/>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60800" lvl="0" indent="-312950" algn="just">
              <a:buClr>
                <a:schemeClr val="dk2"/>
              </a:buClr>
              <a:buSzPts val="1300"/>
              <a:buFont typeface="Oswald"/>
              <a:buChar char="●"/>
            </a:pPr>
            <a:r>
              <a:rPr lang="ru-RU" sz="1300" dirty="0" smtClean="0">
                <a:solidFill>
                  <a:schemeClr val="tx1"/>
                </a:solidFill>
                <a:latin typeface="Oswald"/>
                <a:ea typeface="Oswald"/>
                <a:cs typeface="Oswald"/>
                <a:sym typeface="Oswald"/>
              </a:rPr>
              <a:t>Федеральный </a:t>
            </a:r>
            <a:r>
              <a:rPr lang="ru-RU" sz="1300" dirty="0">
                <a:solidFill>
                  <a:schemeClr val="tx1"/>
                </a:solidFill>
                <a:latin typeface="Oswald"/>
                <a:ea typeface="Oswald"/>
                <a:cs typeface="Oswald"/>
                <a:sym typeface="Oswald"/>
              </a:rPr>
              <a:t>закон от 21.12.1996 №159-ФЗ </a:t>
            </a:r>
            <a:r>
              <a:rPr lang="ru-RU" sz="1300" dirty="0" smtClean="0">
                <a:solidFill>
                  <a:schemeClr val="tx1"/>
                </a:solidFill>
                <a:latin typeface="Oswald"/>
                <a:ea typeface="Oswald"/>
                <a:cs typeface="Oswald"/>
                <a:sym typeface="Oswald"/>
              </a:rPr>
              <a:t>«О </a:t>
            </a:r>
            <a:r>
              <a:rPr lang="ru-RU" sz="1300" dirty="0">
                <a:solidFill>
                  <a:schemeClr val="tx1"/>
                </a:solidFill>
                <a:latin typeface="Oswald"/>
                <a:ea typeface="Oswald"/>
                <a:cs typeface="Oswald"/>
                <a:sym typeface="Oswald"/>
              </a:rPr>
              <a:t>дополнительных гарантиях по социальной поддержке детей-сирот и детей, оставшихся без попечения </a:t>
            </a:r>
            <a:r>
              <a:rPr lang="ru-RU" sz="1300" dirty="0" smtClean="0">
                <a:solidFill>
                  <a:schemeClr val="tx1"/>
                </a:solidFill>
                <a:latin typeface="Oswald"/>
                <a:ea typeface="Oswald"/>
                <a:cs typeface="Oswald"/>
                <a:sym typeface="Oswald"/>
              </a:rPr>
              <a:t>родителей»;</a:t>
            </a:r>
            <a:endParaRPr lang="ru-RU" sz="1300" dirty="0">
              <a:solidFill>
                <a:schemeClr val="tx1"/>
              </a:solidFill>
              <a:latin typeface="Oswald"/>
              <a:ea typeface="Oswald"/>
              <a:cs typeface="Oswald"/>
              <a:sym typeface="Oswald"/>
            </a:endParaRPr>
          </a:p>
          <a:p>
            <a:pPr marL="460800" lvl="0" indent="-312950" algn="just">
              <a:buClr>
                <a:schemeClr val="dk2"/>
              </a:buClr>
              <a:buSzPts val="1300"/>
              <a:buFont typeface="Oswald"/>
              <a:buChar char="●"/>
            </a:pPr>
            <a:r>
              <a:rPr lang="ru-RU" sz="1300" dirty="0">
                <a:solidFill>
                  <a:schemeClr val="tx1"/>
                </a:solidFill>
                <a:latin typeface="Oswald"/>
                <a:ea typeface="Oswald"/>
                <a:cs typeface="Oswald"/>
                <a:sym typeface="Oswald"/>
              </a:rPr>
              <a:t>Закон Свердловской области от 15 июля 2013 года № 78-ОЗ </a:t>
            </a:r>
            <a:r>
              <a:rPr lang="ru-RU" sz="1300" dirty="0" smtClean="0">
                <a:solidFill>
                  <a:schemeClr val="tx1"/>
                </a:solidFill>
                <a:latin typeface="Oswald"/>
                <a:ea typeface="Oswald"/>
                <a:cs typeface="Oswald"/>
                <a:sym typeface="Oswald"/>
              </a:rPr>
              <a:t>«Об </a:t>
            </a:r>
            <a:r>
              <a:rPr lang="ru-RU" sz="1300" dirty="0">
                <a:solidFill>
                  <a:schemeClr val="tx1"/>
                </a:solidFill>
                <a:latin typeface="Oswald"/>
                <a:ea typeface="Oswald"/>
                <a:cs typeface="Oswald"/>
                <a:sym typeface="Oswald"/>
              </a:rPr>
              <a:t>образовании </a:t>
            </a:r>
            <a:r>
              <a:rPr lang="ru-RU" sz="1300" dirty="0" smtClean="0">
                <a:solidFill>
                  <a:schemeClr val="tx1"/>
                </a:solidFill>
                <a:latin typeface="Oswald"/>
                <a:ea typeface="Oswald"/>
                <a:cs typeface="Oswald"/>
                <a:sym typeface="Oswald"/>
              </a:rPr>
              <a:t>в </a:t>
            </a:r>
            <a:r>
              <a:rPr lang="ru-RU" sz="1300" dirty="0">
                <a:solidFill>
                  <a:schemeClr val="tx1"/>
                </a:solidFill>
                <a:latin typeface="Oswald"/>
                <a:ea typeface="Oswald"/>
                <a:cs typeface="Oswald"/>
                <a:sym typeface="Oswald"/>
              </a:rPr>
              <a:t>Свердловской </a:t>
            </a:r>
            <a:r>
              <a:rPr lang="ru-RU" sz="1300" dirty="0" smtClean="0">
                <a:solidFill>
                  <a:schemeClr val="tx1"/>
                </a:solidFill>
                <a:latin typeface="Oswald"/>
                <a:ea typeface="Oswald"/>
                <a:cs typeface="Oswald"/>
                <a:sym typeface="Oswald"/>
              </a:rPr>
              <a:t>области»;</a:t>
            </a:r>
            <a:endParaRPr lang="ru-RU" sz="1300" dirty="0">
              <a:solidFill>
                <a:schemeClr val="tx1"/>
              </a:solidFill>
              <a:latin typeface="Oswald"/>
              <a:ea typeface="Oswald"/>
              <a:cs typeface="Oswald"/>
              <a:sym typeface="Oswald"/>
            </a:endParaRPr>
          </a:p>
          <a:p>
            <a:pPr marL="460800" lvl="0" indent="-312950" algn="just">
              <a:buClr>
                <a:schemeClr val="dk2"/>
              </a:buClr>
              <a:buSzPts val="1300"/>
              <a:buFont typeface="Oswald"/>
              <a:buChar char="●"/>
            </a:pPr>
            <a:r>
              <a:rPr lang="ru-RU" sz="1300" dirty="0">
                <a:solidFill>
                  <a:schemeClr val="tx1"/>
                </a:solidFill>
                <a:latin typeface="Oswald"/>
                <a:ea typeface="Oswald"/>
                <a:cs typeface="Oswald"/>
                <a:sym typeface="Oswald"/>
              </a:rPr>
              <a:t>Постановление Правительства Свердловской области от </a:t>
            </a:r>
            <a:r>
              <a:rPr lang="ru-RU" sz="1300" dirty="0" smtClean="0">
                <a:solidFill>
                  <a:schemeClr val="tx1"/>
                </a:solidFill>
                <a:latin typeface="Oswald"/>
                <a:ea typeface="Oswald"/>
                <a:cs typeface="Oswald"/>
                <a:sym typeface="Oswald"/>
              </a:rPr>
              <a:t>13.06.2024 № </a:t>
            </a:r>
            <a:r>
              <a:rPr lang="ru-RU" sz="1300" dirty="0">
                <a:solidFill>
                  <a:schemeClr val="tx1"/>
                </a:solidFill>
                <a:latin typeface="Oswald"/>
                <a:ea typeface="Oswald"/>
                <a:cs typeface="Oswald"/>
                <a:sym typeface="Oswald"/>
              </a:rPr>
              <a:t>377-ПП </a:t>
            </a:r>
            <a:r>
              <a:rPr lang="ru-RU" sz="1300" dirty="0" smtClean="0">
                <a:solidFill>
                  <a:schemeClr val="tx1"/>
                </a:solidFill>
                <a:latin typeface="Oswald"/>
                <a:ea typeface="Oswald"/>
                <a:cs typeface="Oswald"/>
                <a:sym typeface="Oswald"/>
              </a:rPr>
              <a:t>«Об </a:t>
            </a:r>
            <a:r>
              <a:rPr lang="ru-RU" sz="1300" dirty="0">
                <a:solidFill>
                  <a:schemeClr val="tx1"/>
                </a:solidFill>
                <a:latin typeface="Oswald"/>
                <a:ea typeface="Oswald"/>
                <a:cs typeface="Oswald"/>
                <a:sym typeface="Oswald"/>
              </a:rPr>
              <a:t>утверждении Порядка выплаты ежемесячного пособия детям-сиротам и детям, оставшимся без попечения родителей, лицам из числа детей-сирот и детей, оставшихся без попечения родителей, с ограниченными возможностями здоровья (в том числе с различными формами умственной отсталости), обучающимся по очной форме обучения по программам переподготовки рабочих и служащих за счет средств областного </a:t>
            </a:r>
            <a:r>
              <a:rPr lang="ru-RU" sz="1300" dirty="0" smtClean="0">
                <a:solidFill>
                  <a:schemeClr val="tx1"/>
                </a:solidFill>
                <a:latin typeface="Oswald"/>
                <a:ea typeface="Oswald"/>
                <a:cs typeface="Oswald"/>
                <a:sym typeface="Oswald"/>
              </a:rPr>
              <a:t>бюджета»</a:t>
            </a:r>
            <a:endParaRPr lang="ru-RU" sz="13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smtClean="0">
              <a:solidFill>
                <a:schemeClr val="tx1"/>
              </a:solidFill>
              <a:latin typeface="Oswald"/>
              <a:ea typeface="Oswald"/>
              <a:cs typeface="Oswald"/>
              <a:sym typeface="Oswald"/>
            </a:endParaRPr>
          </a:p>
          <a:p>
            <a:pPr marL="0" lvl="0" indent="0" algn="ctr" rtl="0">
              <a:spcBef>
                <a:spcPts val="0"/>
              </a:spcBef>
              <a:spcAft>
                <a:spcPts val="0"/>
              </a:spcAft>
              <a:buNone/>
            </a:pPr>
            <a:r>
              <a:rPr lang="ru" b="1" dirty="0" smtClean="0">
                <a:solidFill>
                  <a:schemeClr val="tx1"/>
                </a:solidFill>
                <a:latin typeface="Oswald"/>
                <a:ea typeface="Oswald"/>
                <a:cs typeface="Oswald"/>
                <a:sym typeface="Oswald"/>
              </a:rPr>
              <a:t>Форма </a:t>
            </a:r>
            <a:r>
              <a:rPr lang="ru" b="1" dirty="0">
                <a:solidFill>
                  <a:schemeClr val="tx1"/>
                </a:solidFill>
                <a:latin typeface="Oswald"/>
                <a:ea typeface="Oswald"/>
                <a:cs typeface="Oswald"/>
                <a:sym typeface="Oswald"/>
              </a:rPr>
              <a:t>предоставления - денежная</a:t>
            </a:r>
            <a:endParaRPr b="1" dirty="0">
              <a:solidFill>
                <a:schemeClr val="tx1"/>
              </a:solidFill>
              <a:latin typeface="Oswald"/>
              <a:ea typeface="Oswald"/>
              <a:cs typeface="Oswald"/>
              <a:sym typeface="Oswald"/>
            </a:endParaRPr>
          </a:p>
          <a:p>
            <a:pPr marL="0" lvl="0" indent="0" algn="ctr" rtl="0">
              <a:spcBef>
                <a:spcPts val="0"/>
              </a:spcBef>
              <a:spcAft>
                <a:spcPts val="0"/>
              </a:spcAft>
              <a:buNone/>
            </a:pPr>
            <a:endParaRPr b="1" dirty="0">
              <a:solidFill>
                <a:schemeClr val="tx1"/>
              </a:solidFill>
              <a:latin typeface="Oswald"/>
              <a:ea typeface="Oswald"/>
              <a:cs typeface="Oswald"/>
              <a:sym typeface="Oswald"/>
            </a:endParaRPr>
          </a:p>
          <a:p>
            <a:pPr marL="460800" marR="0" lvl="0" indent="-312950" algn="l" rtl="0">
              <a:spcBef>
                <a:spcPts val="0"/>
              </a:spcBef>
              <a:spcAft>
                <a:spcPts val="0"/>
              </a:spcAft>
              <a:buClr>
                <a:schemeClr val="dk2"/>
              </a:buClr>
              <a:buSzPts val="1300"/>
              <a:buFont typeface="Oswald"/>
              <a:buChar char="●"/>
            </a:pPr>
            <a:r>
              <a:rPr lang="ru" sz="1300" dirty="0">
                <a:solidFill>
                  <a:schemeClr val="tx1"/>
                </a:solidFill>
                <a:highlight>
                  <a:schemeClr val="lt2"/>
                </a:highlight>
                <a:latin typeface="Oswald"/>
                <a:ea typeface="Oswald"/>
                <a:cs typeface="Oswald"/>
                <a:sym typeface="Oswald"/>
              </a:rPr>
              <a:t>Размер выплаты: </a:t>
            </a:r>
            <a:r>
              <a:rPr lang="ru" sz="1300" dirty="0" smtClean="0">
                <a:solidFill>
                  <a:schemeClr val="tx1"/>
                </a:solidFill>
                <a:highlight>
                  <a:schemeClr val="lt2"/>
                </a:highlight>
                <a:latin typeface="Oswald"/>
                <a:ea typeface="Oswald"/>
                <a:cs typeface="Oswald"/>
                <a:sym typeface="Oswald"/>
              </a:rPr>
              <a:t>12 234 руб. ( по состоянию на 01.09.2024)</a:t>
            </a:r>
            <a:endParaRPr sz="1700" b="1" dirty="0" smtClean="0">
              <a:solidFill>
                <a:schemeClr val="tx1"/>
              </a:solidFill>
              <a:highlight>
                <a:schemeClr val="lt2"/>
              </a:highlight>
              <a:latin typeface="Oswald"/>
              <a:ea typeface="Oswald"/>
              <a:cs typeface="Oswald"/>
              <a:sym typeface="Oswald"/>
            </a:endParaRPr>
          </a:p>
          <a:p>
            <a:pPr marL="0" marR="0" lvl="0" indent="0" algn="ctr" rtl="0">
              <a:spcBef>
                <a:spcPts val="0"/>
              </a:spcBef>
              <a:spcAft>
                <a:spcPts val="0"/>
              </a:spcAft>
              <a:buNone/>
            </a:pPr>
            <a:endParaRPr dirty="0" smtClean="0">
              <a:solidFill>
                <a:schemeClr val="tx1"/>
              </a:solidFill>
              <a:highlight>
                <a:schemeClr val="lt2"/>
              </a:highlight>
              <a:latin typeface="Oswald"/>
              <a:ea typeface="Oswald"/>
              <a:cs typeface="Oswald"/>
              <a:sym typeface="Oswald"/>
            </a:endParaRPr>
          </a:p>
          <a:p>
            <a:pPr marL="0" lvl="0" indent="0" algn="ctr" rtl="0">
              <a:spcBef>
                <a:spcPts val="0"/>
              </a:spcBef>
              <a:spcAft>
                <a:spcPts val="0"/>
              </a:spcAft>
              <a:buNone/>
            </a:pPr>
            <a:r>
              <a:rPr lang="ru" b="1" dirty="0" smtClean="0">
                <a:solidFill>
                  <a:schemeClr val="tx1"/>
                </a:solidFill>
                <a:highlight>
                  <a:schemeClr val="lt2"/>
                </a:highlight>
                <a:latin typeface="Oswald"/>
                <a:ea typeface="Oswald"/>
                <a:cs typeface="Oswald"/>
                <a:sym typeface="Oswald"/>
              </a:rPr>
              <a:t>Периодичность выплаты</a:t>
            </a:r>
            <a:endParaRPr b="1" dirty="0" smtClean="0">
              <a:solidFill>
                <a:schemeClr val="tx1"/>
              </a:solidFill>
              <a:highlight>
                <a:schemeClr val="lt2"/>
              </a:highlight>
              <a:latin typeface="Oswald"/>
              <a:ea typeface="Oswald"/>
              <a:cs typeface="Oswald"/>
              <a:sym typeface="Oswald"/>
            </a:endParaRPr>
          </a:p>
          <a:p>
            <a:pPr marL="460800" indent="-312950">
              <a:buClr>
                <a:schemeClr val="dk2"/>
              </a:buClr>
              <a:buSzPts val="1300"/>
              <a:buFont typeface="Oswald"/>
              <a:buChar char="●"/>
            </a:pPr>
            <a:r>
              <a:rPr lang="ru-RU" sz="1300" dirty="0" smtClean="0">
                <a:solidFill>
                  <a:schemeClr val="tx1"/>
                </a:solidFill>
                <a:latin typeface="Oswald"/>
                <a:ea typeface="Oswald"/>
                <a:cs typeface="Oswald"/>
                <a:sym typeface="Oswald"/>
              </a:rPr>
              <a:t>Ежемесячно</a:t>
            </a:r>
            <a:endParaRPr lang="ru-RU" sz="500" dirty="0">
              <a:solidFill>
                <a:schemeClr val="tx1"/>
              </a:solidFill>
              <a:highlight>
                <a:srgbClr val="FF0000"/>
              </a:highlight>
              <a:latin typeface="Oswald"/>
              <a:ea typeface="Oswald"/>
              <a:cs typeface="Oswald"/>
              <a:sym typeface="Oswald"/>
            </a:endParaRPr>
          </a:p>
        </p:txBody>
      </p:sp>
      <p:sp>
        <p:nvSpPr>
          <p:cNvPr id="115" name="Google Shape;115;p17"/>
          <p:cNvSpPr txBox="1"/>
          <p:nvPr/>
        </p:nvSpPr>
        <p:spPr>
          <a:xfrm>
            <a:off x="747150" y="48787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a:ea typeface="Oswald"/>
                <a:cs typeface="Oswald"/>
                <a:sym typeface="Oswald"/>
              </a:rPr>
              <a:t>КОД МЕРЫ </a:t>
            </a:r>
            <a:r>
              <a:rPr lang="ru" sz="1500" b="1" dirty="0" smtClean="0">
                <a:solidFill>
                  <a:schemeClr val="tx1"/>
                </a:solidFill>
                <a:latin typeface="Oswald"/>
                <a:ea typeface="Oswald"/>
                <a:cs typeface="Oswald"/>
                <a:sym typeface="Oswald"/>
              </a:rPr>
              <a:t>0448</a:t>
            </a:r>
            <a:endParaRPr sz="1500" b="1" dirty="0">
              <a:solidFill>
                <a:schemeClr val="tx1"/>
              </a:solidFill>
              <a:latin typeface="Oswald"/>
              <a:ea typeface="Oswald"/>
              <a:cs typeface="Oswald"/>
              <a:sym typeface="Oswald"/>
            </a:endParaRPr>
          </a:p>
        </p:txBody>
      </p:sp>
    </p:spTree>
    <p:extLst>
      <p:ext uri="{BB962C8B-B14F-4D97-AF65-F5344CB8AC3E}">
        <p14:creationId xmlns:p14="http://schemas.microsoft.com/office/powerpoint/2010/main" val="5853102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graphicFrame>
        <p:nvGraphicFramePr>
          <p:cNvPr id="310" name="Google Shape;310;p45"/>
          <p:cNvGraphicFramePr/>
          <p:nvPr>
            <p:extLst>
              <p:ext uri="{D42A27DB-BD31-4B8C-83A1-F6EECF244321}">
                <p14:modId xmlns:p14="http://schemas.microsoft.com/office/powerpoint/2010/main" val="3900084535"/>
              </p:ext>
            </p:extLst>
          </p:nvPr>
        </p:nvGraphicFramePr>
        <p:xfrm>
          <a:off x="245807" y="707425"/>
          <a:ext cx="8714879" cy="3535590"/>
        </p:xfrm>
        <a:graphic>
          <a:graphicData uri="http://schemas.openxmlformats.org/drawingml/2006/table">
            <a:tbl>
              <a:tblPr>
                <a:noFill/>
                <a:tableStyleId>{BF4A3D39-4975-46BA-BE83-8B02B6239DEE}</a:tableStyleId>
              </a:tblPr>
              <a:tblGrid>
                <a:gridCol w="4399853">
                  <a:extLst>
                    <a:ext uri="{9D8B030D-6E8A-4147-A177-3AD203B41FA5}">
                      <a16:colId xmlns:a16="http://schemas.microsoft.com/office/drawing/2014/main" val="20000"/>
                    </a:ext>
                  </a:extLst>
                </a:gridCol>
                <a:gridCol w="4315026">
                  <a:extLst>
                    <a:ext uri="{9D8B030D-6E8A-4147-A177-3AD203B41FA5}">
                      <a16:colId xmlns:a16="http://schemas.microsoft.com/office/drawing/2014/main" val="20001"/>
                    </a:ext>
                  </a:extLst>
                </a:gridCol>
              </a:tblGrid>
              <a:tr h="327786">
                <a:tc>
                  <a:txBody>
                    <a:bodyPr/>
                    <a:lstStyle/>
                    <a:p>
                      <a:pPr marL="0" lvl="0" indent="0" algn="l" rtl="0">
                        <a:spcBef>
                          <a:spcPts val="0"/>
                        </a:spcBef>
                        <a:spcAft>
                          <a:spcPts val="0"/>
                        </a:spcAft>
                        <a:buNone/>
                      </a:pPr>
                      <a:r>
                        <a:rPr lang="ru-RU" sz="1400" b="1" dirty="0">
                          <a:latin typeface="Oswald"/>
                          <a:ea typeface="Oswald"/>
                          <a:cs typeface="Oswald"/>
                          <a:sym typeface="Oswald"/>
                        </a:rPr>
                        <a:t>Категория получателей (в соответствии с НПА Свердловской области)</a:t>
                      </a:r>
                      <a:endParaRPr sz="14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400" b="1" dirty="0">
                          <a:latin typeface="Oswald"/>
                          <a:ea typeface="Oswald"/>
                          <a:cs typeface="Oswald"/>
                          <a:sym typeface="Oswald"/>
                        </a:rPr>
                        <a:t>Порядок получения</a:t>
                      </a:r>
                      <a:endParaRPr sz="14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442447">
                <a:tc>
                  <a:txBody>
                    <a:bodyPr/>
                    <a:lstStyle/>
                    <a:p>
                      <a:pPr marL="188850" marR="0" lvl="0" indent="-171450" algn="l" defTabSz="914400" rtl="0" eaLnBrk="1" fontAlgn="auto" latinLnBrk="0" hangingPunct="1">
                        <a:lnSpc>
                          <a:spcPct val="100000"/>
                        </a:lnSpc>
                        <a:spcBef>
                          <a:spcPts val="0"/>
                        </a:spcBef>
                        <a:spcAft>
                          <a:spcPts val="0"/>
                        </a:spcAft>
                        <a:buClr>
                          <a:srgbClr val="000000"/>
                        </a:buClr>
                        <a:buSzPts val="1200"/>
                        <a:buFont typeface="Oswald" panose="020B0604020202020204" charset="-52"/>
                        <a:buChar char="•"/>
                        <a:tabLst/>
                        <a:defRPr/>
                      </a:pPr>
                      <a:r>
                        <a:rPr lang="ru-RU" sz="1200" dirty="0">
                          <a:solidFill>
                            <a:schemeClr val="tx1"/>
                          </a:solidFill>
                          <a:latin typeface="Oswald"/>
                          <a:ea typeface="Oswald"/>
                          <a:cs typeface="Oswald"/>
                          <a:sym typeface="Oswald"/>
                        </a:rPr>
                        <a:t>Несовершеннолетние, содержащиеся в учреждениях системы профилактики безнадзорности и правонарушений несовершеннолетних, и несовершеннолетние, отбывающие наказание в местах лишения свободы</a:t>
                      </a:r>
                    </a:p>
                  </a:txBody>
                  <a:tcPr marL="91425" marR="91425" marT="91425" marB="91425"/>
                </a:tc>
                <a:tc>
                  <a:txBody>
                    <a:bodyPr/>
                    <a:lstStyle/>
                    <a:p>
                      <a:pPr marL="201550" lvl="0" indent="-171450" algn="l" rtl="0">
                        <a:spcBef>
                          <a:spcPts val="0"/>
                        </a:spcBef>
                        <a:spcAft>
                          <a:spcPts val="0"/>
                        </a:spcAft>
                        <a:buSzPts val="1000"/>
                        <a:buFont typeface="Oswald" panose="020B0604020202020204" charset="-52"/>
                        <a:buChar char="•"/>
                      </a:pPr>
                      <a:r>
                        <a:rPr lang="ru-RU" sz="1200" dirty="0">
                          <a:solidFill>
                            <a:schemeClr val="tx1"/>
                          </a:solidFill>
                          <a:latin typeface="Oswald"/>
                          <a:ea typeface="Oswald"/>
                          <a:cs typeface="Oswald"/>
                          <a:sym typeface="Oswald"/>
                        </a:rPr>
                        <a:t>Приказ о зачислении</a:t>
                      </a:r>
                      <a:r>
                        <a:rPr lang="ru-RU" sz="1200" baseline="0" dirty="0">
                          <a:solidFill>
                            <a:schemeClr val="tx1"/>
                          </a:solidFill>
                          <a:latin typeface="Oswald"/>
                          <a:ea typeface="Oswald"/>
                          <a:cs typeface="Oswald"/>
                          <a:sym typeface="Oswald"/>
                        </a:rPr>
                        <a:t> в образовательную организацию</a:t>
                      </a: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527720861"/>
                  </a:ext>
                </a:extLst>
              </a:tr>
              <a:tr h="967397">
                <a:tc>
                  <a:txBody>
                    <a:bodyPr/>
                    <a:lstStyle/>
                    <a:p>
                      <a:pPr marL="188850" marR="0" lvl="0" indent="-171450" algn="l" defTabSz="914400" rtl="0" eaLnBrk="1" fontAlgn="auto" latinLnBrk="0" hangingPunct="1">
                        <a:lnSpc>
                          <a:spcPct val="100000"/>
                        </a:lnSpc>
                        <a:spcBef>
                          <a:spcPts val="0"/>
                        </a:spcBef>
                        <a:spcAft>
                          <a:spcPts val="0"/>
                        </a:spcAft>
                        <a:buClr>
                          <a:srgbClr val="000000"/>
                        </a:buClr>
                        <a:buSzPts val="1200"/>
                        <a:buFont typeface="Oswald" panose="020B0604020202020204" charset="-52"/>
                        <a:buChar char="•"/>
                        <a:tabLst/>
                        <a:defRPr/>
                      </a:pPr>
                      <a:r>
                        <a:rPr lang="ru-RU" sz="1200" dirty="0">
                          <a:solidFill>
                            <a:schemeClr val="tx1"/>
                          </a:solidFill>
                          <a:latin typeface="Oswald"/>
                          <a:ea typeface="Oswald"/>
                          <a:cs typeface="Oswald"/>
                          <a:sym typeface="Oswald"/>
                        </a:rPr>
                        <a:t>Дети-сироты</a:t>
                      </a:r>
                      <a:endParaRPr sz="1200" dirty="0">
                        <a:solidFill>
                          <a:schemeClr val="tx1"/>
                        </a:solidFill>
                        <a:latin typeface="Oswald"/>
                        <a:ea typeface="Oswald"/>
                        <a:cs typeface="Oswald"/>
                        <a:sym typeface="Oswald"/>
                      </a:endParaRPr>
                    </a:p>
                    <a:p>
                      <a:pPr marL="188850" lvl="0" indent="-171450" algn="l" rtl="0">
                        <a:spcBef>
                          <a:spcPts val="0"/>
                        </a:spcBef>
                        <a:spcAft>
                          <a:spcPts val="0"/>
                        </a:spcAft>
                        <a:buSzPts val="1200"/>
                        <a:buFont typeface="Oswald" panose="020B0604020202020204" charset="-52"/>
                        <a:buChar char="•"/>
                      </a:pPr>
                      <a:r>
                        <a:rPr lang="ru" sz="1200" dirty="0">
                          <a:solidFill>
                            <a:schemeClr val="tx1"/>
                          </a:solidFill>
                          <a:latin typeface="Oswald"/>
                          <a:ea typeface="Oswald"/>
                          <a:cs typeface="Oswald"/>
                          <a:sym typeface="Oswald"/>
                        </a:rPr>
                        <a:t>Дети, оставшиеся без попечения родителей</a:t>
                      </a:r>
                    </a:p>
                    <a:p>
                      <a:pPr marL="188850" lvl="0" indent="-171450" algn="l" rtl="0">
                        <a:spcBef>
                          <a:spcPts val="0"/>
                        </a:spcBef>
                        <a:spcAft>
                          <a:spcPts val="0"/>
                        </a:spcAft>
                        <a:buSzPts val="1200"/>
                        <a:buFont typeface="Oswald" panose="020B0604020202020204" charset="-52"/>
                        <a:buChar char="•"/>
                      </a:pPr>
                      <a:r>
                        <a:rPr lang="ru" sz="1200" dirty="0">
                          <a:solidFill>
                            <a:schemeClr val="tx1"/>
                          </a:solidFill>
                          <a:latin typeface="Oswald"/>
                          <a:ea typeface="Oswald"/>
                          <a:cs typeface="Oswald"/>
                          <a:sym typeface="Oswald"/>
                        </a:rPr>
                        <a:t>Лица из числа детей-сирот и детей, оставшихся без попечения родителей</a:t>
                      </a:r>
                    </a:p>
                    <a:p>
                      <a:pPr marL="188850" marR="0" lvl="0" indent="-171450" algn="l" defTabSz="914400" rtl="0" eaLnBrk="1" fontAlgn="auto" latinLnBrk="0" hangingPunct="1">
                        <a:lnSpc>
                          <a:spcPct val="100000"/>
                        </a:lnSpc>
                        <a:spcBef>
                          <a:spcPts val="0"/>
                        </a:spcBef>
                        <a:spcAft>
                          <a:spcPts val="0"/>
                        </a:spcAft>
                        <a:buClr>
                          <a:srgbClr val="000000"/>
                        </a:buClr>
                        <a:buSzPts val="1200"/>
                        <a:buFont typeface="Oswald" panose="020B0604020202020204" charset="-52"/>
                        <a:buChar char="•"/>
                        <a:tabLst/>
                        <a:defRPr/>
                      </a:pPr>
                      <a:r>
                        <a:rPr lang="ru-RU" sz="1200" dirty="0">
                          <a:solidFill>
                            <a:schemeClr val="tx1"/>
                          </a:solidFill>
                          <a:latin typeface="Oswald"/>
                          <a:ea typeface="Oswald"/>
                          <a:cs typeface="Oswald"/>
                          <a:sym typeface="Oswald"/>
                        </a:rPr>
                        <a:t>Дети в возрасте до 18 лет, а также старше этого возраста, обучающиеся по очной форме по основным образовательным программам в организациях, осуществляющих образовательную деятельность, до окончания ими такого обучения, но не дольше чем до достижения ими возраста 23 лет, потерявшие единственного или обоих родителей</a:t>
                      </a:r>
                    </a:p>
                  </a:txBody>
                  <a:tcPr marL="91425" marR="91425" marT="91425" marB="91425"/>
                </a:tc>
                <a:tc>
                  <a:txBody>
                    <a:bodyPr/>
                    <a:lstStyle/>
                    <a:p>
                      <a:pPr marL="201550" lvl="0" indent="-171450" algn="l" defTabSz="342900" rtl="0" eaLnBrk="1" latinLnBrk="0" hangingPunct="1">
                        <a:spcBef>
                          <a:spcPts val="0"/>
                        </a:spcBef>
                        <a:spcAft>
                          <a:spcPts val="0"/>
                        </a:spcAft>
                        <a:buSzPts val="1000"/>
                        <a:buFont typeface="Oswald" panose="020B0604020202020204" charset="-52"/>
                        <a:buChar char="•"/>
                      </a:pPr>
                      <a:r>
                        <a:rPr lang="ru" sz="1200" kern="1200" dirty="0">
                          <a:solidFill>
                            <a:schemeClr val="tx1"/>
                          </a:solidFill>
                          <a:latin typeface="Oswald"/>
                          <a:ea typeface="Oswald"/>
                          <a:cs typeface="Oswald"/>
                          <a:sym typeface="Oswald"/>
                        </a:rPr>
                        <a:t>Подача заявления руководителю образовательной организации</a:t>
                      </a:r>
                      <a:endParaRPr sz="1200" kern="1200" dirty="0">
                        <a:solidFill>
                          <a:schemeClr val="tx1"/>
                        </a:solidFill>
                        <a:latin typeface="Oswald"/>
                        <a:ea typeface="Oswald"/>
                        <a:cs typeface="Oswald"/>
                        <a:sym typeface="Oswald"/>
                      </a:endParaRPr>
                    </a:p>
                    <a:p>
                      <a:pPr marL="201550" lvl="0" indent="-171450" algn="l" defTabSz="342900" rtl="0" eaLnBrk="1" latinLnBrk="0" hangingPunct="1">
                        <a:spcBef>
                          <a:spcPts val="0"/>
                        </a:spcBef>
                        <a:spcAft>
                          <a:spcPts val="0"/>
                        </a:spcAft>
                        <a:buSzPts val="1000"/>
                        <a:buFont typeface="Oswald" panose="020B0604020202020204" charset="-52"/>
                        <a:buChar char="•"/>
                      </a:pPr>
                      <a:r>
                        <a:rPr lang="ru" sz="1200" kern="1200" dirty="0">
                          <a:solidFill>
                            <a:schemeClr val="tx1"/>
                          </a:solidFill>
                          <a:latin typeface="Oswald"/>
                          <a:ea typeface="Oswald"/>
                          <a:cs typeface="Oswald"/>
                          <a:sym typeface="Oswald"/>
                        </a:rPr>
                        <a:t>Свидетельство о смерти родителя</a:t>
                      </a:r>
                    </a:p>
                    <a:p>
                      <a:pPr marL="201550" marR="0" lvl="0" indent="-171450" algn="l" defTabSz="342900" rtl="0" eaLnBrk="1" fontAlgn="auto" latinLnBrk="0" hangingPunct="1">
                        <a:lnSpc>
                          <a:spcPct val="100000"/>
                        </a:lnSpc>
                        <a:spcBef>
                          <a:spcPts val="0"/>
                        </a:spcBef>
                        <a:spcAft>
                          <a:spcPts val="0"/>
                        </a:spcAft>
                        <a:buClr>
                          <a:srgbClr val="000000"/>
                        </a:buClr>
                        <a:buSzPts val="1000"/>
                        <a:buFont typeface="Oswald" panose="020B0604020202020204" charset="-52"/>
                        <a:buChar char="•"/>
                        <a:tabLst/>
                        <a:defRPr/>
                      </a:pPr>
                      <a:r>
                        <a:rPr lang="ru-RU" sz="1200" kern="1200" dirty="0">
                          <a:solidFill>
                            <a:schemeClr val="tx1"/>
                          </a:solidFill>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6" name="Google Shape;323;p47"/>
          <p:cNvSpPr txBox="1"/>
          <p:nvPr/>
        </p:nvSpPr>
        <p:spPr>
          <a:xfrm>
            <a:off x="747150" y="-275"/>
            <a:ext cx="1926900" cy="707700"/>
          </a:xfrm>
          <a:prstGeom prst="rect">
            <a:avLst/>
          </a:prstGeom>
          <a:noFill/>
          <a:ln>
            <a:noFill/>
          </a:ln>
        </p:spPr>
        <p:txBody>
          <a:bodyPr spcFirstLastPara="1" wrap="square" lIns="91425" tIns="91425" rIns="91425" bIns="91425" anchor="ctr" anchorCtr="0">
            <a:noAutofit/>
          </a:bodyPr>
          <a:lstStyle/>
          <a:p>
            <a:pPr lvl="0" algn="r"/>
            <a:r>
              <a:rPr lang="ru" sz="1500" b="1" dirty="0">
                <a:latin typeface="Oswald"/>
                <a:ea typeface="Oswald"/>
                <a:cs typeface="Oswald"/>
                <a:sym typeface="Oswald"/>
              </a:rPr>
              <a:t>КОД МЕРЫ </a:t>
            </a:r>
            <a:r>
              <a:rPr lang="ru" sz="1500" b="1" dirty="0" smtClean="0">
                <a:latin typeface="Oswald"/>
                <a:ea typeface="Oswald"/>
                <a:cs typeface="Oswald"/>
                <a:sym typeface="Oswald"/>
              </a:rPr>
              <a:t>0835</a:t>
            </a:r>
            <a:endParaRPr lang="ru" sz="1500" b="1" dirty="0">
              <a:latin typeface="Oswald"/>
              <a:ea typeface="Oswald"/>
              <a:cs typeface="Oswald"/>
              <a:sym typeface="Oswald"/>
            </a:endParaRPr>
          </a:p>
        </p:txBody>
      </p:sp>
      <p:sp>
        <p:nvSpPr>
          <p:cNvPr id="7" name="Google Shape;325;p47"/>
          <p:cNvSpPr txBox="1">
            <a:spLocks/>
          </p:cNvSpPr>
          <p:nvPr/>
        </p:nvSpPr>
        <p:spPr>
          <a:xfrm>
            <a:off x="2674050" y="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a:ea typeface="Oswald"/>
                <a:cs typeface="Oswald"/>
                <a:sym typeface="Oswald"/>
              </a:rPr>
              <a:t>Государственное обеспечение одеждой, обувью, мягким инвентарем</a:t>
            </a:r>
            <a:endParaRPr lang="ru-RU" sz="1400" cap="all" dirty="0">
              <a:solidFill>
                <a:srgbClr val="000000"/>
              </a:solidFill>
              <a:latin typeface="Oswald" panose="020B0604020202020204" charset="-52"/>
              <a:ea typeface="Oswald"/>
              <a:cs typeface="Oswald"/>
              <a:sym typeface="Oswald"/>
            </a:endParaRPr>
          </a:p>
        </p:txBody>
      </p:sp>
    </p:spTree>
    <p:extLst>
      <p:ext uri="{BB962C8B-B14F-4D97-AF65-F5344CB8AC3E}">
        <p14:creationId xmlns:p14="http://schemas.microsoft.com/office/powerpoint/2010/main" val="23753161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graphicFrame>
        <p:nvGraphicFramePr>
          <p:cNvPr id="310" name="Google Shape;310;p45"/>
          <p:cNvGraphicFramePr/>
          <p:nvPr>
            <p:extLst>
              <p:ext uri="{D42A27DB-BD31-4B8C-83A1-F6EECF244321}">
                <p14:modId xmlns:p14="http://schemas.microsoft.com/office/powerpoint/2010/main" val="696537537"/>
              </p:ext>
            </p:extLst>
          </p:nvPr>
        </p:nvGraphicFramePr>
        <p:xfrm>
          <a:off x="209231" y="658946"/>
          <a:ext cx="8714879" cy="4411920"/>
        </p:xfrm>
        <a:graphic>
          <a:graphicData uri="http://schemas.openxmlformats.org/drawingml/2006/table">
            <a:tbl>
              <a:tblPr>
                <a:noFill/>
                <a:tableStyleId>{BF4A3D39-4975-46BA-BE83-8B02B6239DEE}</a:tableStyleId>
              </a:tblPr>
              <a:tblGrid>
                <a:gridCol w="4399853">
                  <a:extLst>
                    <a:ext uri="{9D8B030D-6E8A-4147-A177-3AD203B41FA5}">
                      <a16:colId xmlns:a16="http://schemas.microsoft.com/office/drawing/2014/main" val="20000"/>
                    </a:ext>
                  </a:extLst>
                </a:gridCol>
                <a:gridCol w="4315026">
                  <a:extLst>
                    <a:ext uri="{9D8B030D-6E8A-4147-A177-3AD203B41FA5}">
                      <a16:colId xmlns:a16="http://schemas.microsoft.com/office/drawing/2014/main" val="20001"/>
                    </a:ext>
                  </a:extLst>
                </a:gridCol>
              </a:tblGrid>
              <a:tr h="327786">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a:t>
                      </a:r>
                      <a:r>
                        <a:rPr lang="ru-RU" sz="1200" b="1" dirty="0" smtClean="0">
                          <a:latin typeface="Oswald"/>
                          <a:ea typeface="Oswald"/>
                          <a:cs typeface="Oswald"/>
                          <a:sym typeface="Oswald"/>
                        </a:rPr>
                        <a:t/>
                      </a:r>
                      <a:br>
                        <a:rPr lang="ru-RU" sz="1200" b="1" dirty="0" smtClean="0">
                          <a:latin typeface="Oswald"/>
                          <a:ea typeface="Oswald"/>
                          <a:cs typeface="Oswald"/>
                          <a:sym typeface="Oswald"/>
                        </a:rPr>
                      </a:br>
                      <a:r>
                        <a:rPr lang="ru-RU" sz="1200" b="1" dirty="0" smtClean="0">
                          <a:latin typeface="Oswald"/>
                          <a:ea typeface="Oswald"/>
                          <a:cs typeface="Oswald"/>
                          <a:sym typeface="Oswald"/>
                        </a:rPr>
                        <a:t>(</a:t>
                      </a:r>
                      <a:r>
                        <a:rPr lang="ru-RU" sz="1200" b="1" dirty="0">
                          <a:latin typeface="Oswald"/>
                          <a:ea typeface="Oswald"/>
                          <a:cs typeface="Oswald"/>
                          <a:sym typeface="Oswald"/>
                        </a:rPr>
                        <a:t>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dirty="0">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2349299">
                <a:tc>
                  <a:txBody>
                    <a:bodyPr/>
                    <a:lstStyle/>
                    <a:p>
                      <a:pPr marL="188850" marR="0" lvl="0" indent="-171450" algn="l" defTabSz="342900" rtl="0" eaLnBrk="1" fontAlgn="auto" latinLnBrk="0" hangingPunct="1">
                        <a:lnSpc>
                          <a:spcPct val="100000"/>
                        </a:lnSpc>
                        <a:spcBef>
                          <a:spcPts val="0"/>
                        </a:spcBef>
                        <a:spcAft>
                          <a:spcPts val="0"/>
                        </a:spcAft>
                        <a:buClrTx/>
                        <a:buSzPct val="150000"/>
                        <a:buFont typeface="Oswald" panose="020B0604020202020204" charset="-52"/>
                        <a:buChar char="•"/>
                        <a:tabLst/>
                        <a:defRPr/>
                      </a:pPr>
                      <a:r>
                        <a:rPr lang="ru-RU" sz="1050" kern="1200" dirty="0">
                          <a:solidFill>
                            <a:schemeClr val="tx1"/>
                          </a:solidFill>
                          <a:latin typeface="Oswald"/>
                          <a:ea typeface="Oswald"/>
                          <a:cs typeface="Oswald"/>
                          <a:sym typeface="Oswald"/>
                        </a:rPr>
                        <a:t>Дети граждан и граждане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покинувшие территории Украины, Донецкой Народной Республики, Луганской Народной Республики и прибывшие на территорию РФ в экстренном массовом порядке, обучающиеся по очной форме за счет средств областного бюджета или бюджетов муниципальных образований, расположенных на территории Свердловской области </a:t>
                      </a:r>
                      <a:r>
                        <a:rPr lang="ru" sz="1050" kern="1200" dirty="0">
                          <a:solidFill>
                            <a:schemeClr val="tx1"/>
                          </a:solidFill>
                          <a:latin typeface="Oswald"/>
                          <a:ea typeface="Oswald"/>
                          <a:cs typeface="Oswald"/>
                          <a:sym typeface="Oswald"/>
                        </a:rPr>
                        <a:t>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p>
                    <a:p>
                      <a:pPr marL="188850" marR="0" lvl="0" indent="-171450" algn="l" defTabSz="342900" rtl="0" eaLnBrk="1" fontAlgn="auto" latinLnBrk="0" hangingPunct="1">
                        <a:lnSpc>
                          <a:spcPct val="100000"/>
                        </a:lnSpc>
                        <a:spcBef>
                          <a:spcPts val="0"/>
                        </a:spcBef>
                        <a:spcAft>
                          <a:spcPts val="0"/>
                        </a:spcAft>
                        <a:buClrTx/>
                        <a:buSzPct val="150000"/>
                        <a:buFont typeface="Oswald" panose="020B0604020202020204" charset="-52"/>
                        <a:buChar char="•"/>
                        <a:tabLst/>
                        <a:defRPr/>
                      </a:pPr>
                      <a:r>
                        <a:rPr lang="ru-RU" sz="1050" kern="1200" dirty="0">
                          <a:solidFill>
                            <a:schemeClr val="tx1"/>
                          </a:solidFill>
                          <a:latin typeface="Oswald"/>
                          <a:ea typeface="Oswald"/>
                          <a:cs typeface="Oswald"/>
                          <a:sym typeface="Oswald"/>
                        </a:rPr>
                        <a:t>Дети граждан Российской Федерации, призванных на военную службу по мобилизации в Вооруженные Силы Российской Федерации в соответствии с Указом Президента Российской Федерации от 21.09.2022 № 647 </a:t>
                      </a:r>
                      <a:r>
                        <a:rPr lang="ru-RU" sz="1050" kern="1200" dirty="0" smtClean="0">
                          <a:solidFill>
                            <a:schemeClr val="tx1"/>
                          </a:solidFill>
                          <a:latin typeface="Oswald"/>
                          <a:ea typeface="Oswald"/>
                          <a:cs typeface="Oswald"/>
                          <a:sym typeface="Oswald"/>
                        </a:rPr>
                        <a:t>«Об </a:t>
                      </a:r>
                      <a:r>
                        <a:rPr lang="ru-RU" sz="1050" kern="1200" dirty="0">
                          <a:solidFill>
                            <a:schemeClr val="tx1"/>
                          </a:solidFill>
                          <a:latin typeface="Oswald"/>
                          <a:ea typeface="Oswald"/>
                          <a:cs typeface="Oswald"/>
                          <a:sym typeface="Oswald"/>
                        </a:rPr>
                        <a:t>объявлении частичной мобилизации в Российской </a:t>
                      </a:r>
                      <a:r>
                        <a:rPr lang="ru-RU" sz="1050" kern="1200" dirty="0" smtClean="0">
                          <a:solidFill>
                            <a:schemeClr val="tx1"/>
                          </a:solidFill>
                          <a:latin typeface="Oswald"/>
                          <a:ea typeface="Oswald"/>
                          <a:cs typeface="Oswald"/>
                          <a:sym typeface="Oswald"/>
                        </a:rPr>
                        <a:t>Федерации«</a:t>
                      </a:r>
                      <a:endParaRPr lang="ru" sz="1050" kern="1200" dirty="0">
                        <a:solidFill>
                          <a:schemeClr val="tx1"/>
                        </a:solidFill>
                        <a:latin typeface="Oswald"/>
                        <a:ea typeface="Oswald"/>
                        <a:cs typeface="Oswald"/>
                        <a:sym typeface="Oswald"/>
                      </a:endParaRPr>
                    </a:p>
                    <a:p>
                      <a:pPr marL="188850" marR="0" lvl="0" indent="-171450" algn="l" defTabSz="342900" rtl="0" eaLnBrk="1" fontAlgn="auto" latinLnBrk="0" hangingPunct="1">
                        <a:lnSpc>
                          <a:spcPct val="100000"/>
                        </a:lnSpc>
                        <a:spcBef>
                          <a:spcPts val="0"/>
                        </a:spcBef>
                        <a:spcAft>
                          <a:spcPts val="0"/>
                        </a:spcAft>
                        <a:buClrTx/>
                        <a:buSzPct val="150000"/>
                        <a:buFont typeface="Oswald" panose="020B0604020202020204" charset="-52"/>
                        <a:buChar char="•"/>
                        <a:tabLst/>
                        <a:defRPr/>
                      </a:pPr>
                      <a:r>
                        <a:rPr lang="ru" sz="1050" kern="1200" dirty="0">
                          <a:solidFill>
                            <a:schemeClr val="tx1"/>
                          </a:solidFill>
                          <a:latin typeface="Oswald"/>
                          <a:ea typeface="Oswald"/>
                          <a:cs typeface="Oswald"/>
                          <a:sym typeface="Oswald"/>
                        </a:rPr>
                        <a:t>Дети лиц, принимающих (принимавших) участие в специальной военной операции на территориях Украины, Донецкой Народной Республики и Луганской Народной Республики,</a:t>
                      </a:r>
                      <a:r>
                        <a:rPr lang="ru-RU" sz="1050" kern="1200" dirty="0">
                          <a:solidFill>
                            <a:schemeClr val="tx1"/>
                          </a:solidFill>
                          <a:latin typeface="Oswald"/>
                          <a:ea typeface="Oswald"/>
                          <a:cs typeface="Oswald"/>
                          <a:sym typeface="Oswald"/>
                        </a:rPr>
                        <a:t> Запорожской области и Херсонской области </a:t>
                      </a:r>
                      <a:r>
                        <a:rPr lang="ru" sz="1050" kern="1200" dirty="0">
                          <a:solidFill>
                            <a:schemeClr val="tx1"/>
                          </a:solidFill>
                          <a:latin typeface="Oswald"/>
                          <a:ea typeface="Oswald"/>
                          <a:cs typeface="Oswald"/>
                          <a:sym typeface="Oswald"/>
                        </a:rPr>
                        <a:t> обучающиеся по очной форме за счет средств областного бюджета или бюджетов муниципальных образований, расположенных на территории Свердловской области, по основным профессиональным образовательным программам и (или) по программам профессиональной подготовки  по профессиям рабочих, должностям служащих</a:t>
                      </a:r>
                      <a:endParaRPr sz="1050" kern="1200" dirty="0">
                        <a:solidFill>
                          <a:schemeClr val="tx1"/>
                        </a:solidFill>
                        <a:latin typeface="Oswald"/>
                        <a:ea typeface="Oswald"/>
                        <a:cs typeface="Oswald"/>
                        <a:sym typeface="Oswald"/>
                      </a:endParaRPr>
                    </a:p>
                  </a:txBody>
                  <a:tcPr marL="91425" marR="91425" marT="91425" marB="91425"/>
                </a:tc>
                <a:tc>
                  <a:txBody>
                    <a:bodyPr/>
                    <a:lstStyle/>
                    <a:p>
                      <a:pPr marL="201550" lvl="0" indent="-171450" algn="l" defTabSz="342900" rtl="0" eaLnBrk="1" latinLnBrk="0" hangingPunct="1">
                        <a:spcBef>
                          <a:spcPts val="0"/>
                        </a:spcBef>
                        <a:spcAft>
                          <a:spcPts val="0"/>
                        </a:spcAft>
                        <a:buClrTx/>
                        <a:buSzPct val="150000"/>
                        <a:buFont typeface="Oswald" panose="020B0604020202020204" charset="-52"/>
                        <a:buChar char="•"/>
                      </a:pPr>
                      <a:r>
                        <a:rPr lang="ru-RU" sz="1050" kern="1200" dirty="0">
                          <a:solidFill>
                            <a:schemeClr val="tx1"/>
                          </a:solidFill>
                          <a:latin typeface="Oswald"/>
                          <a:ea typeface="Oswald"/>
                          <a:cs typeface="Oswald"/>
                          <a:sym typeface="Oswald"/>
                        </a:rPr>
                        <a:t>Подача заявления руководителю образовательной организации</a:t>
                      </a:r>
                    </a:p>
                    <a:p>
                      <a:pPr marL="201550" marR="0" lvl="0" indent="-171450" algn="l" defTabSz="342900" rtl="0" eaLnBrk="1" fontAlgn="auto" latinLnBrk="0" hangingPunct="1">
                        <a:lnSpc>
                          <a:spcPct val="100000"/>
                        </a:lnSpc>
                        <a:spcBef>
                          <a:spcPts val="0"/>
                        </a:spcBef>
                        <a:spcAft>
                          <a:spcPts val="0"/>
                        </a:spcAft>
                        <a:buClrTx/>
                        <a:buSzPct val="150000"/>
                        <a:buFont typeface="Oswald" panose="020B0604020202020204" charset="-52"/>
                        <a:buChar char="•"/>
                        <a:tabLst/>
                        <a:defRPr/>
                      </a:pPr>
                      <a:r>
                        <a:rPr lang="ru-RU" sz="1050" kern="1200" dirty="0">
                          <a:solidFill>
                            <a:schemeClr val="tx1"/>
                          </a:solidFill>
                          <a:latin typeface="Oswald"/>
                          <a:ea typeface="Oswald"/>
                          <a:cs typeface="Oswald"/>
                          <a:sym typeface="Oswald"/>
                        </a:rPr>
                        <a:t>Документ, подтверждающий статус гражданина Российской Федерации, Украины, Донецкой Народной Республики и Луганской Народной Республики, лица без гражданства постоянно проживавшие на территориях Украины, Донецкой Народной Республики и Луганской Народной Республики,  вынужденно покинувшего территории Украины, Донецкой Народной Республики, Луганской Народной Республики и прибывшего на территорию РФ в экстренном массовом порядке. Граждане или  родители (законные представители) детей, прибывших с территории Украины (в том числе лица, признанные беженцами, являющиеся иностранными гражданами или лицами без гражданства), дополнительно предъявляют документ, подтверждающий родство заявителя (или законность представления прав ребенка), и документ, подтверждающий право заявителя на пребывание в Российской Федерации (миграционная карта, удостоверение беженца и др.)</a:t>
                      </a:r>
                    </a:p>
                    <a:p>
                      <a:pPr marL="201550" lvl="0" indent="-171450" algn="l" defTabSz="342900" rtl="0" eaLnBrk="1" latinLnBrk="0" hangingPunct="1">
                        <a:spcBef>
                          <a:spcPts val="0"/>
                        </a:spcBef>
                        <a:spcAft>
                          <a:spcPts val="0"/>
                        </a:spcAft>
                        <a:buClrTx/>
                        <a:buSzPct val="150000"/>
                        <a:buFont typeface="Oswald" panose="020B0604020202020204" charset="-52"/>
                        <a:buChar char="•"/>
                      </a:pPr>
                      <a:r>
                        <a:rPr lang="ru-RU" sz="1050" kern="1200" dirty="0">
                          <a:solidFill>
                            <a:schemeClr val="tx1"/>
                          </a:solidFill>
                          <a:latin typeface="Oswald"/>
                          <a:ea typeface="Oswald"/>
                          <a:cs typeface="Oswald"/>
                          <a:sym typeface="Oswald"/>
                        </a:rPr>
                        <a:t>Справка, выданная воинской частью или военным комиссариатом, или Выписка из приказа, заверенная сотрудником кадрового органа воинской части, или Удостоверение участника боевых действий, выданное после 24.02.2022, или Выписка из ЕГИССО, полученная гражданином через личный кабинет ФГИС </a:t>
                      </a:r>
                      <a:r>
                        <a:rPr lang="ru-RU" sz="1050" kern="1200" dirty="0" smtClean="0">
                          <a:solidFill>
                            <a:schemeClr val="tx1"/>
                          </a:solidFill>
                          <a:latin typeface="Oswald"/>
                          <a:ea typeface="Oswald"/>
                          <a:cs typeface="Oswald"/>
                          <a:sym typeface="Oswald"/>
                        </a:rPr>
                        <a:t>«Единый </a:t>
                      </a:r>
                      <a:r>
                        <a:rPr lang="ru-RU" sz="1050" kern="1200" dirty="0">
                          <a:solidFill>
                            <a:schemeClr val="tx1"/>
                          </a:solidFill>
                          <a:latin typeface="Oswald"/>
                          <a:ea typeface="Oswald"/>
                          <a:cs typeface="Oswald"/>
                          <a:sym typeface="Oswald"/>
                        </a:rPr>
                        <a:t>портал государственных и  муниципальных услуг(функций</a:t>
                      </a:r>
                      <a:r>
                        <a:rPr lang="ru-RU" sz="1050" kern="1200" dirty="0" smtClean="0">
                          <a:solidFill>
                            <a:schemeClr val="tx1"/>
                          </a:solidFill>
                          <a:latin typeface="Oswald"/>
                          <a:ea typeface="Oswald"/>
                          <a:cs typeface="Oswald"/>
                          <a:sym typeface="Oswald"/>
                        </a:rPr>
                        <a:t>)« </a:t>
                      </a:r>
                      <a:r>
                        <a:rPr lang="ru-RU" sz="1050" kern="1200" dirty="0">
                          <a:solidFill>
                            <a:schemeClr val="tx1"/>
                          </a:solidFill>
                          <a:latin typeface="Oswald"/>
                          <a:ea typeface="Oswald"/>
                          <a:cs typeface="Oswald"/>
                          <a:sym typeface="Oswald"/>
                        </a:rPr>
                        <a:t>(портал </a:t>
                      </a:r>
                      <a:r>
                        <a:rPr lang="ru-RU" sz="1050" kern="1200" dirty="0" smtClean="0">
                          <a:solidFill>
                            <a:schemeClr val="tx1"/>
                          </a:solidFill>
                          <a:latin typeface="Oswald"/>
                          <a:ea typeface="Oswald"/>
                          <a:cs typeface="Oswald"/>
                          <a:sym typeface="Oswald"/>
                        </a:rPr>
                        <a:t>«</a:t>
                      </a:r>
                      <a:r>
                        <a:rPr lang="ru-RU" sz="1050" kern="1200" dirty="0" err="1" smtClean="0">
                          <a:solidFill>
                            <a:schemeClr val="tx1"/>
                          </a:solidFill>
                          <a:latin typeface="Oswald"/>
                          <a:ea typeface="Oswald"/>
                          <a:cs typeface="Oswald"/>
                          <a:sym typeface="Oswald"/>
                        </a:rPr>
                        <a:t>Госуслуги</a:t>
                      </a:r>
                      <a:r>
                        <a:rPr lang="ru-RU" sz="1050" kern="1200" dirty="0" smtClean="0">
                          <a:solidFill>
                            <a:schemeClr val="tx1"/>
                          </a:solidFill>
                          <a:latin typeface="Oswald"/>
                          <a:ea typeface="Oswald"/>
                          <a:cs typeface="Oswald"/>
                          <a:sym typeface="Oswald"/>
                        </a:rPr>
                        <a:t>«), </a:t>
                      </a:r>
                      <a:r>
                        <a:rPr lang="ru-RU" sz="1050" kern="1200" dirty="0">
                          <a:solidFill>
                            <a:schemeClr val="tx1"/>
                          </a:solidFill>
                          <a:latin typeface="Oswald"/>
                          <a:ea typeface="Oswald"/>
                          <a:cs typeface="Oswald"/>
                          <a:sym typeface="Oswald"/>
                        </a:rPr>
                        <a:t>об установлении семье гражданина (ребенку гражданина) МСЗ в связи с его мобилизацией (письмо Министерства от 19.12.2022 № 02-01-82/16646 </a:t>
                      </a:r>
                      <a:r>
                        <a:rPr lang="ru-RU" sz="1050" kern="1200" dirty="0" smtClean="0">
                          <a:solidFill>
                            <a:schemeClr val="tx1"/>
                          </a:solidFill>
                          <a:latin typeface="Oswald"/>
                          <a:ea typeface="Oswald"/>
                          <a:cs typeface="Oswald"/>
                          <a:sym typeface="Oswald"/>
                        </a:rPr>
                        <a:t>«О </a:t>
                      </a:r>
                      <a:r>
                        <a:rPr lang="ru-RU" sz="1050" kern="1200" dirty="0">
                          <a:solidFill>
                            <a:schemeClr val="tx1"/>
                          </a:solidFill>
                          <a:latin typeface="Oswald"/>
                          <a:ea typeface="Oswald"/>
                          <a:cs typeface="Oswald"/>
                          <a:sym typeface="Oswald"/>
                        </a:rPr>
                        <a:t>документах –основаниях предоставления МСЗ в сфере </a:t>
                      </a:r>
                      <a:r>
                        <a:rPr lang="ru-RU" sz="1050" kern="1200" dirty="0" smtClean="0">
                          <a:solidFill>
                            <a:schemeClr val="tx1"/>
                          </a:solidFill>
                          <a:latin typeface="Oswald"/>
                          <a:ea typeface="Oswald"/>
                          <a:cs typeface="Oswald"/>
                          <a:sym typeface="Oswald"/>
                        </a:rPr>
                        <a:t>образования«)</a:t>
                      </a:r>
                      <a:endParaRPr lang="ru-RU" sz="1050" kern="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2358704886"/>
                  </a:ext>
                </a:extLst>
              </a:tr>
            </a:tbl>
          </a:graphicData>
        </a:graphic>
      </p:graphicFrame>
      <p:sp>
        <p:nvSpPr>
          <p:cNvPr id="6" name="Google Shape;323;p47"/>
          <p:cNvSpPr txBox="1"/>
          <p:nvPr/>
        </p:nvSpPr>
        <p:spPr>
          <a:xfrm>
            <a:off x="747150" y="-275"/>
            <a:ext cx="1926900" cy="707700"/>
          </a:xfrm>
          <a:prstGeom prst="rect">
            <a:avLst/>
          </a:prstGeom>
          <a:noFill/>
          <a:ln>
            <a:noFill/>
          </a:ln>
        </p:spPr>
        <p:txBody>
          <a:bodyPr spcFirstLastPara="1" wrap="square" lIns="91425" tIns="91425" rIns="91425" bIns="91425" anchor="ctr" anchorCtr="0">
            <a:noAutofit/>
          </a:bodyPr>
          <a:lstStyle/>
          <a:p>
            <a:pPr lvl="0" algn="r"/>
            <a:r>
              <a:rPr lang="ru" sz="1500" b="1" dirty="0">
                <a:latin typeface="Oswald"/>
                <a:ea typeface="Oswald"/>
                <a:cs typeface="Oswald"/>
                <a:sym typeface="Oswald"/>
              </a:rPr>
              <a:t>КОД МЕРЫ </a:t>
            </a:r>
            <a:r>
              <a:rPr lang="ru" sz="1500" b="1" dirty="0" smtClean="0">
                <a:latin typeface="Oswald"/>
                <a:ea typeface="Oswald"/>
                <a:cs typeface="Oswald"/>
                <a:sym typeface="Oswald"/>
              </a:rPr>
              <a:t>0835</a:t>
            </a:r>
            <a:endParaRPr lang="ru" sz="1500" b="1" dirty="0">
              <a:latin typeface="Oswald"/>
              <a:ea typeface="Oswald"/>
              <a:cs typeface="Oswald"/>
              <a:sym typeface="Oswald"/>
            </a:endParaRPr>
          </a:p>
        </p:txBody>
      </p:sp>
      <p:sp>
        <p:nvSpPr>
          <p:cNvPr id="7" name="Google Shape;325;p47"/>
          <p:cNvSpPr txBox="1">
            <a:spLocks/>
          </p:cNvSpPr>
          <p:nvPr/>
        </p:nvSpPr>
        <p:spPr>
          <a:xfrm>
            <a:off x="2674050" y="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Tx/>
              <a:buFontTx/>
            </a:pPr>
            <a:r>
              <a:rPr lang="ru-RU" sz="1400" cap="all" dirty="0">
                <a:solidFill>
                  <a:srgbClr val="000000"/>
                </a:solidFill>
                <a:latin typeface="Oswald"/>
                <a:ea typeface="Oswald"/>
                <a:cs typeface="Oswald"/>
                <a:sym typeface="Oswald"/>
              </a:rPr>
              <a:t>Государственное обеспечение одеждой, обувью, мягким инвентарем</a:t>
            </a:r>
            <a:endParaRPr lang="ru-RU" sz="1400" cap="all" dirty="0">
              <a:solidFill>
                <a:srgbClr val="000000"/>
              </a:solidFill>
              <a:latin typeface="Oswald" panose="020B0604020202020204" charset="-52"/>
              <a:ea typeface="Oswald"/>
              <a:cs typeface="Oswald"/>
              <a:sym typeface="Oswald"/>
            </a:endParaRPr>
          </a:p>
        </p:txBody>
      </p:sp>
    </p:spTree>
    <p:extLst>
      <p:ext uri="{BB962C8B-B14F-4D97-AF65-F5344CB8AC3E}">
        <p14:creationId xmlns:p14="http://schemas.microsoft.com/office/powerpoint/2010/main" val="4874579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6" name="Google Shape;156;p23"/>
          <p:cNvSpPr/>
          <p:nvPr/>
        </p:nvSpPr>
        <p:spPr>
          <a:xfrm>
            <a:off x="534800" y="1381054"/>
            <a:ext cx="8053500" cy="2776418"/>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sz="1600" b="1" dirty="0">
                <a:solidFill>
                  <a:schemeClr val="tx1"/>
                </a:solidFill>
                <a:latin typeface="Oswald"/>
                <a:ea typeface="Oswald"/>
                <a:cs typeface="Oswald"/>
                <a:sym typeface="Oswald"/>
              </a:rPr>
              <a:t>Нормативные основания</a:t>
            </a:r>
            <a:endParaRPr sz="1600"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dirty="0" smtClean="0">
                <a:solidFill>
                  <a:schemeClr val="tx1"/>
                </a:solidFill>
                <a:latin typeface="Oswald"/>
                <a:ea typeface="Oswald"/>
                <a:cs typeface="Oswald"/>
                <a:sym typeface="Oswald"/>
              </a:rPr>
              <a:t>Федеральный </a:t>
            </a:r>
            <a:r>
              <a:rPr lang="ru-RU" dirty="0">
                <a:solidFill>
                  <a:schemeClr val="tx1"/>
                </a:solidFill>
                <a:latin typeface="Oswald"/>
                <a:ea typeface="Oswald"/>
                <a:cs typeface="Oswald"/>
                <a:sym typeface="Oswald"/>
              </a:rPr>
              <a:t>закон от 29 </a:t>
            </a:r>
            <a:r>
              <a:rPr lang="ru-RU" dirty="0" smtClean="0">
                <a:solidFill>
                  <a:schemeClr val="tx1"/>
                </a:solidFill>
                <a:latin typeface="Oswald"/>
                <a:ea typeface="Oswald"/>
                <a:cs typeface="Oswald"/>
                <a:sym typeface="Oswald"/>
              </a:rPr>
              <a:t>декабря 2012 </a:t>
            </a:r>
            <a:r>
              <a:rPr lang="ru-RU" dirty="0">
                <a:solidFill>
                  <a:schemeClr val="tx1"/>
                </a:solidFill>
                <a:latin typeface="Oswald"/>
                <a:ea typeface="Oswald"/>
                <a:cs typeface="Oswald"/>
                <a:sym typeface="Oswald"/>
              </a:rPr>
              <a:t>года № 273-ФЗ </a:t>
            </a:r>
            <a:r>
              <a:rPr lang="ru-RU" dirty="0" smtClean="0">
                <a:solidFill>
                  <a:schemeClr val="tx1"/>
                </a:solidFill>
                <a:latin typeface="Oswald"/>
                <a:ea typeface="Oswald"/>
                <a:cs typeface="Oswald"/>
                <a:sym typeface="Oswald"/>
              </a:rPr>
              <a:t>«Об </a:t>
            </a:r>
            <a:r>
              <a:rPr lang="ru-RU" dirty="0">
                <a:solidFill>
                  <a:schemeClr val="tx1"/>
                </a:solidFill>
                <a:latin typeface="Oswald"/>
                <a:ea typeface="Oswald"/>
                <a:cs typeface="Oswald"/>
                <a:sym typeface="Oswald"/>
              </a:rPr>
              <a:t>образовании </a:t>
            </a:r>
            <a:r>
              <a:rPr lang="ru-RU" dirty="0" smtClean="0">
                <a:solidFill>
                  <a:schemeClr val="tx1"/>
                </a:solidFill>
                <a:latin typeface="Oswald"/>
                <a:ea typeface="Oswald"/>
                <a:cs typeface="Oswald"/>
                <a:sym typeface="Oswald"/>
              </a:rPr>
              <a:t>в </a:t>
            </a:r>
            <a:r>
              <a:rPr lang="ru-RU" dirty="0">
                <a:solidFill>
                  <a:schemeClr val="tx1"/>
                </a:solidFill>
                <a:latin typeface="Oswald"/>
                <a:ea typeface="Oswald"/>
                <a:cs typeface="Oswald"/>
                <a:sym typeface="Oswald"/>
              </a:rPr>
              <a:t>Российской </a:t>
            </a:r>
            <a:r>
              <a:rPr lang="ru-RU" dirty="0" smtClean="0">
                <a:solidFill>
                  <a:schemeClr val="tx1"/>
                </a:solidFill>
                <a:latin typeface="Oswald"/>
                <a:ea typeface="Oswald"/>
                <a:cs typeface="Oswald"/>
                <a:sym typeface="Oswald"/>
              </a:rPr>
              <a:t>Федерации»;</a:t>
            </a:r>
            <a:endParaRPr lang="ru-RU"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dirty="0">
                <a:solidFill>
                  <a:schemeClr val="tx1"/>
                </a:solidFill>
                <a:latin typeface="Oswald"/>
                <a:ea typeface="Oswald"/>
                <a:cs typeface="Oswald"/>
                <a:sym typeface="Oswald"/>
              </a:rPr>
              <a:t>Закон Свердловской области от 15 июля 2013 года № 78-ОЗ </a:t>
            </a:r>
            <a:r>
              <a:rPr lang="ru-RU" dirty="0" smtClean="0">
                <a:solidFill>
                  <a:schemeClr val="tx1"/>
                </a:solidFill>
                <a:latin typeface="Oswald"/>
                <a:ea typeface="Oswald"/>
                <a:cs typeface="Oswald"/>
                <a:sym typeface="Oswald"/>
              </a:rPr>
              <a:t>«Об </a:t>
            </a:r>
            <a:r>
              <a:rPr lang="ru-RU" dirty="0">
                <a:solidFill>
                  <a:schemeClr val="tx1"/>
                </a:solidFill>
                <a:latin typeface="Oswald"/>
                <a:ea typeface="Oswald"/>
                <a:cs typeface="Oswald"/>
                <a:sym typeface="Oswald"/>
              </a:rPr>
              <a:t>образовании </a:t>
            </a:r>
            <a:r>
              <a:rPr lang="ru-RU" dirty="0" smtClean="0">
                <a:solidFill>
                  <a:schemeClr val="tx1"/>
                </a:solidFill>
                <a:latin typeface="Oswald"/>
                <a:ea typeface="Oswald"/>
                <a:cs typeface="Oswald"/>
                <a:sym typeface="Oswald"/>
              </a:rPr>
              <a:t>в </a:t>
            </a:r>
            <a:r>
              <a:rPr lang="ru-RU" dirty="0">
                <a:solidFill>
                  <a:schemeClr val="tx1"/>
                </a:solidFill>
                <a:latin typeface="Oswald"/>
                <a:ea typeface="Oswald"/>
                <a:cs typeface="Oswald"/>
                <a:sym typeface="Oswald"/>
              </a:rPr>
              <a:t>Свердловской </a:t>
            </a:r>
            <a:r>
              <a:rPr lang="ru-RU" dirty="0" smtClean="0">
                <a:solidFill>
                  <a:schemeClr val="tx1"/>
                </a:solidFill>
                <a:latin typeface="Oswald"/>
                <a:ea typeface="Oswald"/>
                <a:cs typeface="Oswald"/>
                <a:sym typeface="Oswald"/>
              </a:rPr>
              <a:t>области»</a:t>
            </a:r>
            <a:endParaRPr lang="ru-RU" dirty="0">
              <a:solidFill>
                <a:schemeClr val="tx1"/>
              </a:solidFill>
              <a:latin typeface="Oswald"/>
              <a:ea typeface="Oswald"/>
              <a:cs typeface="Oswald"/>
              <a:sym typeface="Oswald"/>
            </a:endParaRPr>
          </a:p>
          <a:p>
            <a:pPr marL="0" marR="0" lvl="0" indent="0" algn="ctr" rtl="0">
              <a:spcBef>
                <a:spcPts val="0"/>
              </a:spcBef>
              <a:spcAft>
                <a:spcPts val="0"/>
              </a:spcAft>
              <a:buNone/>
            </a:pPr>
            <a:endParaRPr dirty="0">
              <a:solidFill>
                <a:schemeClr val="tx1"/>
              </a:solidFill>
              <a:latin typeface="Oswald"/>
              <a:ea typeface="Oswald"/>
              <a:cs typeface="Oswald"/>
              <a:sym typeface="Oswald"/>
            </a:endParaRPr>
          </a:p>
          <a:p>
            <a:pPr marL="0" lvl="0" indent="0" algn="ctr" rtl="0">
              <a:spcBef>
                <a:spcPts val="0"/>
              </a:spcBef>
              <a:spcAft>
                <a:spcPts val="0"/>
              </a:spcAft>
              <a:buNone/>
            </a:pPr>
            <a:r>
              <a:rPr lang="ru" sz="1600" b="1" dirty="0">
                <a:solidFill>
                  <a:schemeClr val="tx1"/>
                </a:solidFill>
                <a:latin typeface="Oswald"/>
                <a:ea typeface="Oswald"/>
                <a:cs typeface="Oswald"/>
                <a:sym typeface="Oswald"/>
              </a:rPr>
              <a:t>Форма предоставления - </a:t>
            </a:r>
            <a:r>
              <a:rPr lang="ru-RU" sz="1600" b="1" dirty="0" smtClean="0">
                <a:solidFill>
                  <a:schemeClr val="tx1"/>
                </a:solidFill>
                <a:latin typeface="Oswald"/>
                <a:ea typeface="Oswald"/>
                <a:cs typeface="Oswald"/>
                <a:sym typeface="Oswald"/>
              </a:rPr>
              <a:t>натуральная</a:t>
            </a:r>
            <a:endParaRPr sz="1600" b="1" dirty="0">
              <a:solidFill>
                <a:schemeClr val="tx1"/>
              </a:solidFill>
              <a:latin typeface="Oswald"/>
              <a:ea typeface="Oswald"/>
              <a:cs typeface="Oswald"/>
              <a:sym typeface="Oswald"/>
            </a:endParaRPr>
          </a:p>
          <a:p>
            <a:pPr marL="0" lvl="0" indent="0" algn="ctr" rtl="0">
              <a:spcBef>
                <a:spcPts val="0"/>
              </a:spcBef>
              <a:spcAft>
                <a:spcPts val="0"/>
              </a:spcAft>
              <a:buNone/>
            </a:pPr>
            <a:endParaRPr b="1" dirty="0">
              <a:solidFill>
                <a:schemeClr val="tx1"/>
              </a:solidFill>
              <a:latin typeface="Oswald"/>
              <a:ea typeface="Oswald"/>
              <a:cs typeface="Oswald"/>
              <a:sym typeface="Oswald"/>
            </a:endParaRPr>
          </a:p>
          <a:p>
            <a:pPr marL="460800" lvl="0" indent="-312950" algn="just">
              <a:buClr>
                <a:schemeClr val="dk2"/>
              </a:buClr>
              <a:buSzPts val="1300"/>
              <a:buFont typeface="Oswald"/>
              <a:buChar char="●"/>
            </a:pPr>
            <a:r>
              <a:rPr lang="ru-RU" dirty="0">
                <a:solidFill>
                  <a:schemeClr val="tx1"/>
                </a:solidFill>
                <a:latin typeface="Oswald"/>
                <a:ea typeface="Oswald"/>
                <a:cs typeface="Oswald"/>
                <a:sym typeface="Oswald"/>
              </a:rPr>
              <a:t>За счет субсидий из областного бюджета на финансовое обеспечение выполнения государственного задания учреждениями</a:t>
            </a:r>
          </a:p>
          <a:p>
            <a:pPr marL="0" lvl="0" indent="0" algn="ctr" rtl="0">
              <a:spcBef>
                <a:spcPts val="0"/>
              </a:spcBef>
              <a:spcAft>
                <a:spcPts val="0"/>
              </a:spcAft>
              <a:buNone/>
            </a:pPr>
            <a:endParaRPr lang="ru" b="1" dirty="0">
              <a:solidFill>
                <a:schemeClr val="tx1"/>
              </a:solidFill>
              <a:highlight>
                <a:schemeClr val="lt2"/>
              </a:highlight>
              <a:latin typeface="Oswald"/>
              <a:ea typeface="Oswald"/>
              <a:cs typeface="Oswald"/>
              <a:sym typeface="Oswald"/>
            </a:endParaRPr>
          </a:p>
          <a:p>
            <a:pPr marL="0" lvl="0" indent="0" algn="ctr" rtl="0">
              <a:spcBef>
                <a:spcPts val="0"/>
              </a:spcBef>
              <a:spcAft>
                <a:spcPts val="0"/>
              </a:spcAft>
              <a:buNone/>
            </a:pPr>
            <a:r>
              <a:rPr lang="ru" sz="1600" b="1" dirty="0">
                <a:solidFill>
                  <a:schemeClr val="tx1"/>
                </a:solidFill>
                <a:highlight>
                  <a:schemeClr val="lt2"/>
                </a:highlight>
                <a:latin typeface="Oswald"/>
                <a:ea typeface="Oswald"/>
                <a:cs typeface="Oswald"/>
                <a:sym typeface="Oswald"/>
              </a:rPr>
              <a:t>Периодичность выплаты</a:t>
            </a:r>
            <a:endParaRPr sz="1600" b="1" dirty="0">
              <a:solidFill>
                <a:schemeClr val="tx1"/>
              </a:solidFill>
              <a:highlight>
                <a:schemeClr val="lt2"/>
              </a:highlight>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dirty="0">
                <a:solidFill>
                  <a:schemeClr val="tx1"/>
                </a:solidFill>
                <a:latin typeface="Oswald"/>
                <a:ea typeface="Oswald"/>
                <a:cs typeface="Oswald"/>
                <a:sym typeface="Oswald"/>
              </a:rPr>
              <a:t>Ежемесячно</a:t>
            </a:r>
            <a:endParaRPr sz="600" dirty="0">
              <a:solidFill>
                <a:schemeClr val="tx1"/>
              </a:solidFill>
              <a:highlight>
                <a:srgbClr val="FF0000"/>
              </a:highlight>
              <a:latin typeface="Oswald"/>
              <a:ea typeface="Oswald"/>
              <a:cs typeface="Oswald"/>
              <a:sym typeface="Oswald"/>
            </a:endParaRPr>
          </a:p>
        </p:txBody>
      </p:sp>
      <p:sp>
        <p:nvSpPr>
          <p:cNvPr id="6" name="Google Shape;162;p24"/>
          <p:cNvSpPr txBox="1"/>
          <p:nvPr/>
        </p:nvSpPr>
        <p:spPr>
          <a:xfrm>
            <a:off x="747150" y="255952"/>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rgbClr val="7030A0"/>
                </a:solidFill>
                <a:latin typeface="Oswald"/>
                <a:ea typeface="Oswald"/>
                <a:cs typeface="Oswald"/>
                <a:sym typeface="Oswald"/>
              </a:rPr>
              <a:t>КОД МЕРЫ </a:t>
            </a:r>
            <a:r>
              <a:rPr lang="ru" sz="1500" b="1" dirty="0" smtClean="0">
                <a:solidFill>
                  <a:srgbClr val="7030A0"/>
                </a:solidFill>
                <a:latin typeface="Oswald"/>
                <a:ea typeface="Oswald"/>
                <a:cs typeface="Oswald"/>
                <a:sym typeface="Oswald"/>
              </a:rPr>
              <a:t>7711</a:t>
            </a:r>
            <a:endParaRPr sz="1500" b="1" dirty="0">
              <a:solidFill>
                <a:srgbClr val="7030A0"/>
              </a:solidFill>
              <a:latin typeface="Oswald"/>
              <a:ea typeface="Oswald"/>
              <a:cs typeface="Oswald"/>
              <a:sym typeface="Oswald"/>
            </a:endParaRPr>
          </a:p>
        </p:txBody>
      </p:sp>
      <p:sp>
        <p:nvSpPr>
          <p:cNvPr id="7" name="Google Shape;164;p24"/>
          <p:cNvSpPr txBox="1">
            <a:spLocks/>
          </p:cNvSpPr>
          <p:nvPr/>
        </p:nvSpPr>
        <p:spPr>
          <a:xfrm>
            <a:off x="2674050" y="256227"/>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Tx/>
            </a:pPr>
            <a:r>
              <a:rPr lang="ru-RU" sz="1300" cap="all" smtClean="0">
                <a:solidFill>
                  <a:srgbClr val="7030A0"/>
                </a:solidFill>
                <a:latin typeface="Oswald"/>
                <a:ea typeface="Oswald"/>
                <a:cs typeface="Oswald"/>
                <a:sym typeface="Oswald"/>
              </a:rPr>
              <a:t>Освобождение от платы за пользование жилым помещением (платы за наем) в общежитиях образовательных организаций</a:t>
            </a:r>
            <a:endParaRPr lang="ru-RU" sz="2600" cap="all" dirty="0">
              <a:solidFill>
                <a:srgbClr val="7030A0"/>
              </a:solidFill>
              <a:latin typeface="Oswald"/>
              <a:ea typeface="Oswald"/>
              <a:cs typeface="Oswald"/>
              <a:sym typeface="Oswald"/>
            </a:endParaRPr>
          </a:p>
        </p:txBody>
      </p:sp>
    </p:spTree>
    <p:extLst>
      <p:ext uri="{BB962C8B-B14F-4D97-AF65-F5344CB8AC3E}">
        <p14:creationId xmlns:p14="http://schemas.microsoft.com/office/powerpoint/2010/main" val="2782086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p:nvPr/>
        </p:nvSpPr>
        <p:spPr>
          <a:xfrm>
            <a:off x="747150" y="255952"/>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rgbClr val="7030A0"/>
                </a:solidFill>
                <a:latin typeface="Oswald"/>
                <a:ea typeface="Oswald"/>
                <a:cs typeface="Oswald"/>
                <a:sym typeface="Oswald"/>
              </a:rPr>
              <a:t>КОД МЕРЫ </a:t>
            </a:r>
            <a:r>
              <a:rPr lang="ru" sz="1500" b="1" dirty="0" smtClean="0">
                <a:solidFill>
                  <a:srgbClr val="7030A0"/>
                </a:solidFill>
                <a:latin typeface="Oswald"/>
                <a:ea typeface="Oswald"/>
                <a:cs typeface="Oswald"/>
                <a:sym typeface="Oswald"/>
              </a:rPr>
              <a:t>7711</a:t>
            </a:r>
            <a:endParaRPr sz="1500" b="1" dirty="0">
              <a:solidFill>
                <a:srgbClr val="7030A0"/>
              </a:solidFill>
              <a:latin typeface="Oswald"/>
              <a:ea typeface="Oswald"/>
              <a:cs typeface="Oswald"/>
              <a:sym typeface="Oswald"/>
            </a:endParaRPr>
          </a:p>
        </p:txBody>
      </p:sp>
      <p:graphicFrame>
        <p:nvGraphicFramePr>
          <p:cNvPr id="163" name="Google Shape;163;p24"/>
          <p:cNvGraphicFramePr/>
          <p:nvPr>
            <p:extLst>
              <p:ext uri="{D42A27DB-BD31-4B8C-83A1-F6EECF244321}">
                <p14:modId xmlns:p14="http://schemas.microsoft.com/office/powerpoint/2010/main" val="1302890834"/>
              </p:ext>
            </p:extLst>
          </p:nvPr>
        </p:nvGraphicFramePr>
        <p:xfrm>
          <a:off x="300504" y="963652"/>
          <a:ext cx="8494225" cy="3886140"/>
        </p:xfrm>
        <a:graphic>
          <a:graphicData uri="http://schemas.openxmlformats.org/drawingml/2006/table">
            <a:tbl>
              <a:tblPr>
                <a:noFill/>
                <a:tableStyleId>{BF4A3D39-4975-46BA-BE83-8B02B6239DEE}</a:tableStyleId>
              </a:tblPr>
              <a:tblGrid>
                <a:gridCol w="5512925">
                  <a:extLst>
                    <a:ext uri="{9D8B030D-6E8A-4147-A177-3AD203B41FA5}">
                      <a16:colId xmlns:a16="http://schemas.microsoft.com/office/drawing/2014/main" val="20000"/>
                    </a:ext>
                  </a:extLst>
                </a:gridCol>
                <a:gridCol w="2981300">
                  <a:extLst>
                    <a:ext uri="{9D8B030D-6E8A-4147-A177-3AD203B41FA5}">
                      <a16:colId xmlns:a16="http://schemas.microsoft.com/office/drawing/2014/main" val="20001"/>
                    </a:ext>
                  </a:extLst>
                </a:gridCol>
              </a:tblGrid>
              <a:tr h="348000">
                <a:tc>
                  <a:txBody>
                    <a:bodyPr/>
                    <a:lstStyle/>
                    <a:p>
                      <a:pPr marL="0" lvl="0" indent="0" algn="l" rtl="0">
                        <a:spcBef>
                          <a:spcPts val="0"/>
                        </a:spcBef>
                        <a:spcAft>
                          <a:spcPts val="0"/>
                        </a:spcAft>
                        <a:buNone/>
                      </a:pPr>
                      <a:r>
                        <a:rPr lang="ru-RU" sz="1200" b="1" dirty="0" smtClean="0">
                          <a:latin typeface="Oswald"/>
                          <a:ea typeface="Oswald"/>
                          <a:cs typeface="Oswald"/>
                          <a:sym typeface="Oswald"/>
                        </a:rPr>
                        <a:t>Возможные категории получателей (в соответствии с локальными актами образовательных организаций)</a:t>
                      </a: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3335900">
                <a:tc>
                  <a:txBody>
                    <a:bodyPr/>
                    <a:lstStyle/>
                    <a:p>
                      <a:pPr marL="179999" lvl="0" indent="-159424" algn="l" defTabSz="342900" rtl="0" eaLnBrk="1" latinLnBrk="0" hangingPunct="1">
                        <a:spcBef>
                          <a:spcPts val="0"/>
                        </a:spcBef>
                        <a:spcAft>
                          <a:spcPts val="0"/>
                        </a:spcAft>
                        <a:buSzPts val="1150"/>
                        <a:buFont typeface="Oswald"/>
                        <a:buChar char="●"/>
                      </a:pPr>
                      <a:r>
                        <a:rPr lang="ru" sz="1150" kern="1200" dirty="0">
                          <a:solidFill>
                            <a:schemeClr val="tx1"/>
                          </a:solidFill>
                          <a:latin typeface="Oswald"/>
                          <a:ea typeface="Oswald"/>
                          <a:cs typeface="Oswald"/>
                          <a:sym typeface="Oswald"/>
                        </a:rPr>
                        <a:t>Дети-сироты и дети, оставшиеся без попечения родителей </a:t>
                      </a:r>
                      <a:endParaRPr sz="1150" kern="120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Лица из числа детей-сирот и детей, оставшихся без попечения родителей</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Лица, потерявшие в период обучения обоих родителей или единственного родителя</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Дети-инвалиды</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Инвалиды I и II групп,</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Инвалиды с детства</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Подвергшимся воздействию радиации вследствие катастрофы на Чернобыльской АЭС и иных радиационных катастроф, вследствие ядерных испытаний на Семипалатинском полигоне</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Являющимися инвалидами вследствие военной травмы или заболевания, полученных в период прохождения военной службы, и ветеранами боевых действий</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Из числа граждан, проходивших в течение не менее трех лет военную службу по контракту на воинских должностях, подлежащих замещению солдатами, матросами, сержантами, старшинами, и уволенных с военной службы по основаниям, предусмотренным подпунктами </a:t>
                      </a:r>
                      <a:r>
                        <a:rPr lang="ru" sz="1150" dirty="0" smtClean="0">
                          <a:solidFill>
                            <a:schemeClr val="tx1"/>
                          </a:solidFill>
                          <a:latin typeface="Oswald"/>
                          <a:ea typeface="Oswald"/>
                          <a:cs typeface="Oswald"/>
                          <a:sym typeface="Oswald"/>
                        </a:rPr>
                        <a:t>«б«»- «г« </a:t>
                      </a:r>
                      <a:r>
                        <a:rPr lang="ru" sz="1150" dirty="0">
                          <a:solidFill>
                            <a:schemeClr val="tx1"/>
                          </a:solidFill>
                          <a:latin typeface="Oswald"/>
                          <a:ea typeface="Oswald"/>
                          <a:cs typeface="Oswald"/>
                          <a:sym typeface="Oswald"/>
                        </a:rPr>
                        <a:t>пункта 1, подпунктом </a:t>
                      </a:r>
                      <a:r>
                        <a:rPr lang="ru" sz="1150" dirty="0" smtClean="0">
                          <a:solidFill>
                            <a:schemeClr val="tx1"/>
                          </a:solidFill>
                          <a:latin typeface="Oswald"/>
                          <a:ea typeface="Oswald"/>
                          <a:cs typeface="Oswald"/>
                          <a:sym typeface="Oswald"/>
                        </a:rPr>
                        <a:t>«а» </a:t>
                      </a:r>
                      <a:r>
                        <a:rPr lang="ru" sz="1150" dirty="0">
                          <a:solidFill>
                            <a:schemeClr val="tx1"/>
                          </a:solidFill>
                          <a:latin typeface="Oswald"/>
                          <a:ea typeface="Oswald"/>
                          <a:cs typeface="Oswald"/>
                          <a:sym typeface="Oswald"/>
                        </a:rPr>
                        <a:t>пункта 2 и подпунктами </a:t>
                      </a:r>
                      <a:r>
                        <a:rPr lang="ru" sz="1150" dirty="0" smtClean="0">
                          <a:solidFill>
                            <a:schemeClr val="tx1"/>
                          </a:solidFill>
                          <a:latin typeface="Oswald"/>
                          <a:ea typeface="Oswald"/>
                          <a:cs typeface="Oswald"/>
                          <a:sym typeface="Oswald"/>
                        </a:rPr>
                        <a:t>«а» </a:t>
                      </a:r>
                      <a:r>
                        <a:rPr lang="ru" sz="1150" dirty="0">
                          <a:solidFill>
                            <a:schemeClr val="tx1"/>
                          </a:solidFill>
                          <a:latin typeface="Oswald"/>
                          <a:ea typeface="Oswald"/>
                          <a:cs typeface="Oswald"/>
                          <a:sym typeface="Oswald"/>
                        </a:rPr>
                        <a:t>- </a:t>
                      </a:r>
                      <a:r>
                        <a:rPr lang="ru" sz="1150" dirty="0" smtClean="0">
                          <a:solidFill>
                            <a:schemeClr val="tx1"/>
                          </a:solidFill>
                          <a:latin typeface="Oswald"/>
                          <a:ea typeface="Oswald"/>
                          <a:cs typeface="Oswald"/>
                          <a:sym typeface="Oswald"/>
                        </a:rPr>
                        <a:t>«в» </a:t>
                      </a:r>
                      <a:r>
                        <a:rPr lang="ru" sz="1150" dirty="0">
                          <a:solidFill>
                            <a:schemeClr val="tx1"/>
                          </a:solidFill>
                          <a:latin typeface="Oswald"/>
                          <a:ea typeface="Oswald"/>
                          <a:cs typeface="Oswald"/>
                          <a:sym typeface="Oswald"/>
                        </a:rPr>
                        <a:t>пункта 3 статьи 51 Федерального закона от 28 марта 1998 года N 53-ФЗ </a:t>
                      </a:r>
                      <a:r>
                        <a:rPr lang="ru" sz="1150" dirty="0" smtClean="0">
                          <a:solidFill>
                            <a:schemeClr val="tx1"/>
                          </a:solidFill>
                          <a:latin typeface="Oswald"/>
                          <a:ea typeface="Oswald"/>
                          <a:cs typeface="Oswald"/>
                          <a:sym typeface="Oswald"/>
                        </a:rPr>
                        <a:t>«О </a:t>
                      </a:r>
                      <a:r>
                        <a:rPr lang="ru" sz="1150" dirty="0">
                          <a:solidFill>
                            <a:schemeClr val="tx1"/>
                          </a:solidFill>
                          <a:latin typeface="Oswald"/>
                          <a:ea typeface="Oswald"/>
                          <a:cs typeface="Oswald"/>
                          <a:sym typeface="Oswald"/>
                        </a:rPr>
                        <a:t>воинской обязанности и военной </a:t>
                      </a:r>
                      <a:r>
                        <a:rPr lang="ru" sz="1150" dirty="0" smtClean="0">
                          <a:solidFill>
                            <a:schemeClr val="tx1"/>
                          </a:solidFill>
                          <a:latin typeface="Oswald"/>
                          <a:ea typeface="Oswald"/>
                          <a:cs typeface="Oswald"/>
                          <a:sym typeface="Oswald"/>
                        </a:rPr>
                        <a:t>службе»</a:t>
                      </a:r>
                      <a:endParaRPr sz="1150" dirty="0">
                        <a:solidFill>
                          <a:schemeClr val="tx1"/>
                        </a:solidFill>
                        <a:latin typeface="Oswald"/>
                        <a:ea typeface="Oswald"/>
                        <a:cs typeface="Oswald"/>
                        <a:sym typeface="Oswald"/>
                      </a:endParaRPr>
                    </a:p>
                    <a:p>
                      <a:pPr marL="179999" lvl="0" indent="-159424"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Получившие</a:t>
                      </a:r>
                      <a:r>
                        <a:rPr lang="ru" sz="1150" baseline="0" dirty="0">
                          <a:solidFill>
                            <a:schemeClr val="tx1"/>
                          </a:solidFill>
                          <a:latin typeface="Oswald"/>
                          <a:ea typeface="Oswald"/>
                          <a:cs typeface="Oswald"/>
                          <a:sym typeface="Oswald"/>
                        </a:rPr>
                        <a:t> </a:t>
                      </a:r>
                      <a:r>
                        <a:rPr lang="ru" sz="1150" dirty="0">
                          <a:solidFill>
                            <a:schemeClr val="tx1"/>
                          </a:solidFill>
                          <a:latin typeface="Oswald"/>
                          <a:ea typeface="Oswald"/>
                          <a:cs typeface="Oswald"/>
                          <a:sym typeface="Oswald"/>
                        </a:rPr>
                        <a:t>государственную социальную помощь</a:t>
                      </a:r>
                      <a:endParaRPr sz="1150" dirty="0">
                        <a:solidFill>
                          <a:schemeClr val="tx1"/>
                        </a:solidFill>
                        <a:latin typeface="Oswald"/>
                        <a:ea typeface="Oswald"/>
                        <a:cs typeface="Oswald"/>
                        <a:sym typeface="Oswald"/>
                      </a:endParaRPr>
                    </a:p>
                  </a:txBody>
                  <a:tcPr marL="91425" marR="91425" marT="91425" marB="91425"/>
                </a:tc>
                <a:tc>
                  <a:txBody>
                    <a:bodyPr/>
                    <a:lstStyle/>
                    <a:p>
                      <a:pPr marL="179999" lvl="0" indent="-158750"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Подача заявления руководителю образовательной организации</a:t>
                      </a:r>
                      <a:endParaRPr sz="1150" dirty="0">
                        <a:solidFill>
                          <a:schemeClr val="tx1"/>
                        </a:solidFill>
                        <a:latin typeface="Oswald"/>
                        <a:ea typeface="Oswald"/>
                        <a:cs typeface="Oswald"/>
                        <a:sym typeface="Oswald"/>
                      </a:endParaRPr>
                    </a:p>
                    <a:p>
                      <a:pPr marL="179999" lvl="0" indent="-158750" algn="l" rtl="0">
                        <a:spcBef>
                          <a:spcPts val="0"/>
                        </a:spcBef>
                        <a:spcAft>
                          <a:spcPts val="0"/>
                        </a:spcAft>
                        <a:buSzPts val="1150"/>
                        <a:buFont typeface="Oswald"/>
                        <a:buChar char="●"/>
                      </a:pPr>
                      <a:r>
                        <a:rPr lang="ru" sz="1150" dirty="0">
                          <a:solidFill>
                            <a:schemeClr val="tx1"/>
                          </a:solidFill>
                          <a:latin typeface="Oswald"/>
                          <a:ea typeface="Oswald"/>
                          <a:cs typeface="Oswald"/>
                          <a:sym typeface="Oswald"/>
                        </a:rPr>
                        <a:t>Документы, подтверждающий соответствие одной из категорий граждан, определенных частью 5 статьи 36 Федерального закона от 29 декабря 2012 года N 273-ФЗ </a:t>
                      </a:r>
                      <a:r>
                        <a:rPr lang="ru" sz="1150" dirty="0" smtClean="0">
                          <a:solidFill>
                            <a:schemeClr val="tx1"/>
                          </a:solidFill>
                          <a:latin typeface="Oswald"/>
                          <a:ea typeface="Oswald"/>
                          <a:cs typeface="Oswald"/>
                          <a:sym typeface="Oswald"/>
                        </a:rPr>
                        <a:t>«Об </a:t>
                      </a:r>
                      <a:r>
                        <a:rPr lang="ru" sz="1150" dirty="0">
                          <a:solidFill>
                            <a:schemeClr val="tx1"/>
                          </a:solidFill>
                          <a:latin typeface="Oswald"/>
                          <a:ea typeface="Oswald"/>
                          <a:cs typeface="Oswald"/>
                          <a:sym typeface="Oswald"/>
                        </a:rPr>
                        <a:t>образовании в Российской </a:t>
                      </a:r>
                      <a:r>
                        <a:rPr lang="ru" sz="1150" dirty="0" smtClean="0">
                          <a:solidFill>
                            <a:schemeClr val="tx1"/>
                          </a:solidFill>
                          <a:latin typeface="Oswald"/>
                          <a:ea typeface="Oswald"/>
                          <a:cs typeface="Oswald"/>
                          <a:sym typeface="Oswald"/>
                        </a:rPr>
                        <a:t>Федерации»</a:t>
                      </a:r>
                      <a:endParaRPr sz="115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bl>
          </a:graphicData>
        </a:graphic>
      </p:graphicFrame>
      <p:sp>
        <p:nvSpPr>
          <p:cNvPr id="164" name="Google Shape;164;p24"/>
          <p:cNvSpPr txBox="1">
            <a:spLocks noGrp="1"/>
          </p:cNvSpPr>
          <p:nvPr>
            <p:ph type="ctrTitle"/>
          </p:nvPr>
        </p:nvSpPr>
        <p:spPr>
          <a:xfrm>
            <a:off x="2674050" y="256227"/>
            <a:ext cx="5760000" cy="707700"/>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buClr>
                <a:schemeClr val="dk1"/>
              </a:buClr>
              <a:buSzPts val="1100"/>
            </a:pPr>
            <a:r>
              <a:rPr lang="ru-RU" sz="1300" cap="all" dirty="0" smtClean="0">
                <a:solidFill>
                  <a:srgbClr val="7030A0"/>
                </a:solidFill>
                <a:latin typeface="Oswald"/>
                <a:ea typeface="Oswald"/>
                <a:cs typeface="Oswald"/>
                <a:sym typeface="Oswald"/>
              </a:rPr>
              <a:t>Освобождение от </a:t>
            </a:r>
            <a:r>
              <a:rPr lang="ru-RU" sz="1300" cap="all" dirty="0">
                <a:solidFill>
                  <a:srgbClr val="7030A0"/>
                </a:solidFill>
                <a:latin typeface="Oswald"/>
                <a:ea typeface="Oswald"/>
                <a:cs typeface="Oswald"/>
                <a:sym typeface="Oswald"/>
              </a:rPr>
              <a:t>платы за пользование жилым помещением (платы за наем) в общежитиях образовательных организаций</a:t>
            </a:r>
            <a:endParaRPr sz="2600" cap="all" dirty="0">
              <a:solidFill>
                <a:srgbClr val="7030A0"/>
              </a:solidFill>
              <a:latin typeface="Oswald"/>
              <a:ea typeface="Oswald"/>
              <a:cs typeface="Oswald"/>
              <a:sym typeface="Oswald"/>
            </a:endParaRPr>
          </a:p>
        </p:txBody>
      </p:sp>
    </p:spTree>
    <p:extLst>
      <p:ext uri="{BB962C8B-B14F-4D97-AF65-F5344CB8AC3E}">
        <p14:creationId xmlns:p14="http://schemas.microsoft.com/office/powerpoint/2010/main" val="1402336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graphicFrame>
        <p:nvGraphicFramePr>
          <p:cNvPr id="122" name="Google Shape;122;p18"/>
          <p:cNvGraphicFramePr/>
          <p:nvPr>
            <p:extLst>
              <p:ext uri="{D42A27DB-BD31-4B8C-83A1-F6EECF244321}">
                <p14:modId xmlns:p14="http://schemas.microsoft.com/office/powerpoint/2010/main" val="2586682621"/>
              </p:ext>
            </p:extLst>
          </p:nvPr>
        </p:nvGraphicFramePr>
        <p:xfrm>
          <a:off x="324888" y="1271770"/>
          <a:ext cx="8494225" cy="304794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solidFill>
                            <a:schemeClr val="tx1"/>
                          </a:solidFill>
                          <a:latin typeface="Oswald"/>
                          <a:ea typeface="Oswald"/>
                          <a:cs typeface="Oswald"/>
                          <a:sym typeface="Oswald"/>
                        </a:rPr>
                        <a:t>Категория получателей (в соответствии с НПА Свердловской области)</a:t>
                      </a:r>
                      <a:endParaRPr sz="1200" b="1" dirty="0">
                        <a:solidFill>
                          <a:schemeClr val="tx1"/>
                        </a:solidFill>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dirty="0">
                          <a:solidFill>
                            <a:schemeClr val="tx1"/>
                          </a:solidFill>
                          <a:latin typeface="Oswald"/>
                          <a:ea typeface="Oswald"/>
                          <a:cs typeface="Oswald"/>
                          <a:sym typeface="Oswald"/>
                        </a:rPr>
                        <a:t>Порядок получения</a:t>
                      </a:r>
                      <a:endParaRPr sz="1200" b="1"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0">
                <a:tc>
                  <a:txBody>
                    <a:bodyPr/>
                    <a:lstStyle/>
                    <a:p>
                      <a:pPr marL="179999" lvl="0" indent="-162599" algn="l" rtl="0">
                        <a:spcBef>
                          <a:spcPts val="0"/>
                        </a:spcBef>
                        <a:spcAft>
                          <a:spcPts val="0"/>
                        </a:spcAft>
                        <a:buSzPts val="1200"/>
                        <a:buFont typeface="Oswald"/>
                        <a:buChar char="●"/>
                      </a:pPr>
                      <a:r>
                        <a:rPr lang="ru-RU" sz="1000" b="0" dirty="0" smtClean="0">
                          <a:solidFill>
                            <a:schemeClr val="tx1"/>
                          </a:solidFill>
                          <a:latin typeface="Oswald"/>
                          <a:ea typeface="Oswald"/>
                          <a:cs typeface="Oswald"/>
                          <a:sym typeface="Oswald"/>
                        </a:rPr>
                        <a:t>дети-сироты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1000" b="0" dirty="0">
                        <a:solidFill>
                          <a:schemeClr val="tx1"/>
                        </a:solidFill>
                        <a:latin typeface="Oswald"/>
                        <a:ea typeface="Oswald"/>
                        <a:cs typeface="Oswald"/>
                        <a:sym typeface="Oswald"/>
                      </a:endParaRPr>
                    </a:p>
                  </a:txBody>
                  <a:tcPr marL="91425" marR="91425" marT="91425" marB="91425"/>
                </a:tc>
                <a:tc rowSpan="3">
                  <a:txBody>
                    <a:bodyPr/>
                    <a:lstStyle/>
                    <a:p>
                      <a:pPr marL="179999" lvl="0" indent="-162599" algn="l" rtl="0">
                        <a:spcBef>
                          <a:spcPts val="0"/>
                        </a:spcBef>
                        <a:spcAft>
                          <a:spcPts val="0"/>
                        </a:spcAft>
                        <a:buSzPts val="1200"/>
                        <a:buFont typeface="Oswald"/>
                        <a:buChar char="●"/>
                      </a:pPr>
                      <a:r>
                        <a:rPr lang="ru" sz="1000" dirty="0">
                          <a:solidFill>
                            <a:schemeClr val="tx1"/>
                          </a:solidFill>
                          <a:latin typeface="Oswald"/>
                          <a:ea typeface="Oswald"/>
                          <a:cs typeface="Oswald"/>
                          <a:sym typeface="Oswald"/>
                        </a:rPr>
                        <a:t>Подача заявления руководителю образовательной организации</a:t>
                      </a:r>
                      <a:endParaRPr sz="1000" dirty="0">
                        <a:solidFill>
                          <a:schemeClr val="tx1"/>
                        </a:solidFill>
                        <a:latin typeface="Oswald"/>
                        <a:ea typeface="Oswald"/>
                        <a:cs typeface="Oswald"/>
                        <a:sym typeface="Oswald"/>
                      </a:endParaRPr>
                    </a:p>
                    <a:p>
                      <a:pPr marL="179999" lvl="0" indent="-162599" algn="l" rtl="0">
                        <a:spcBef>
                          <a:spcPts val="0"/>
                        </a:spcBef>
                        <a:spcAft>
                          <a:spcPts val="0"/>
                        </a:spcAft>
                        <a:buSzPts val="1200"/>
                        <a:buFont typeface="Oswald"/>
                        <a:buChar char="●"/>
                      </a:pPr>
                      <a:r>
                        <a:rPr lang="ru-RU" sz="1000" dirty="0" smtClean="0">
                          <a:solidFill>
                            <a:schemeClr val="tx1"/>
                          </a:solidFill>
                          <a:latin typeface="Oswald"/>
                          <a:ea typeface="Oswald"/>
                          <a:cs typeface="Oswald"/>
                          <a:sym typeface="Oswald"/>
                        </a:rPr>
                        <a:t>Копия паспорта или иного документа, удостоверяющего личность заявителя)</a:t>
                      </a:r>
                    </a:p>
                    <a:p>
                      <a:pPr marL="179999" lvl="0" indent="-162599" algn="l" rtl="0">
                        <a:spcBef>
                          <a:spcPts val="0"/>
                        </a:spcBef>
                        <a:spcAft>
                          <a:spcPts val="0"/>
                        </a:spcAft>
                        <a:buSzPts val="1200"/>
                        <a:buFont typeface="Oswald"/>
                        <a:buChar char="●"/>
                      </a:pPr>
                      <a:r>
                        <a:rPr lang="ru-RU" sz="1000" dirty="0" smtClean="0">
                          <a:solidFill>
                            <a:schemeClr val="tx1"/>
                          </a:solidFill>
                          <a:latin typeface="Oswald"/>
                          <a:ea typeface="Oswald"/>
                          <a:cs typeface="Oswald"/>
                          <a:sym typeface="Oswald"/>
                        </a:rPr>
                        <a:t>Документы, подтверждающие полномочия законного представителя несовершеннолетнего обучающегося </a:t>
                      </a:r>
                    </a:p>
                    <a:p>
                      <a:pPr marL="179999" lvl="0" indent="-162599" algn="l" rtl="0">
                        <a:spcBef>
                          <a:spcPts val="0"/>
                        </a:spcBef>
                        <a:spcAft>
                          <a:spcPts val="0"/>
                        </a:spcAft>
                        <a:buSzPts val="1200"/>
                        <a:buFont typeface="Oswald"/>
                        <a:buChar char="●"/>
                      </a:pPr>
                      <a:r>
                        <a:rPr lang="ru-RU" sz="1000" dirty="0" smtClean="0">
                          <a:solidFill>
                            <a:schemeClr val="tx1"/>
                          </a:solidFill>
                          <a:latin typeface="Oswald"/>
                          <a:ea typeface="Oswald"/>
                          <a:cs typeface="Oswald"/>
                          <a:sym typeface="Oswald"/>
                        </a:rPr>
                        <a:t>Справка, выданная органам опеки и попечительства по месту жительства</a:t>
                      </a:r>
                      <a:r>
                        <a:rPr lang="ru-RU" sz="1000" baseline="0" dirty="0" smtClean="0">
                          <a:solidFill>
                            <a:schemeClr val="tx1"/>
                          </a:solidFill>
                          <a:latin typeface="Oswald"/>
                          <a:ea typeface="Oswald"/>
                          <a:cs typeface="Oswald"/>
                          <a:sym typeface="Oswald"/>
                        </a:rPr>
                        <a:t> несовершеннолетнего обучающегося или по месту хранения личного дела обучающегося, достигшего 18-летнего возраста, содержащая реквизиты документов, свидетельствующих об обстоятельствах утраты (отсутствия)попечения его родителей (единственного родителя)</a:t>
                      </a:r>
                    </a:p>
                    <a:p>
                      <a:pPr marL="179999" lvl="0" indent="-162599" algn="l" rtl="0">
                        <a:spcBef>
                          <a:spcPts val="0"/>
                        </a:spcBef>
                        <a:spcAft>
                          <a:spcPts val="0"/>
                        </a:spcAft>
                        <a:buSzPts val="1200"/>
                        <a:buFont typeface="Oswald"/>
                        <a:buChar char="●"/>
                      </a:pPr>
                      <a:r>
                        <a:rPr lang="ru-RU" sz="1000" baseline="0" dirty="0" smtClean="0">
                          <a:solidFill>
                            <a:schemeClr val="tx1"/>
                          </a:solidFill>
                          <a:latin typeface="Oswald"/>
                          <a:ea typeface="Oswald"/>
                          <a:cs typeface="Oswald"/>
                          <a:sym typeface="Oswald"/>
                        </a:rPr>
                        <a:t>Документы, подтверждающие ограниченные возможности здоровья</a:t>
                      </a:r>
                    </a:p>
                    <a:p>
                      <a:pPr marL="179999" lvl="0" indent="-162599" algn="l" rtl="0">
                        <a:spcBef>
                          <a:spcPts val="0"/>
                        </a:spcBef>
                        <a:spcAft>
                          <a:spcPts val="0"/>
                        </a:spcAft>
                        <a:buSzPts val="1200"/>
                        <a:buFont typeface="Oswald"/>
                        <a:buChar char="●"/>
                      </a:pPr>
                      <a:r>
                        <a:rPr lang="ru-RU" sz="1000" baseline="0" dirty="0" smtClean="0">
                          <a:solidFill>
                            <a:schemeClr val="tx1"/>
                          </a:solidFill>
                          <a:latin typeface="Oswald"/>
                          <a:ea typeface="Oswald"/>
                          <a:cs typeface="Oswald"/>
                          <a:sym typeface="Oswald"/>
                        </a:rPr>
                        <a:t>Сведения о банковских реквизитах и номере лицевого счета обучающегося, открытого в российской кредитной организации на имя обучающегося</a:t>
                      </a:r>
                    </a:p>
                    <a:p>
                      <a:pPr marL="17400" lvl="0" indent="0" algn="l" rtl="0">
                        <a:spcBef>
                          <a:spcPts val="0"/>
                        </a:spcBef>
                        <a:spcAft>
                          <a:spcPts val="0"/>
                        </a:spcAft>
                        <a:buSzPts val="1200"/>
                        <a:buFont typeface="Oswald"/>
                        <a:buNone/>
                      </a:pPr>
                      <a:endParaRPr sz="1200" dirty="0">
                        <a:solidFill>
                          <a:schemeClr val="tx1"/>
                        </a:solidFill>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r h="0">
                <a:tc>
                  <a:txBody>
                    <a:bodyPr/>
                    <a:lstStyle/>
                    <a:p>
                      <a:pPr marL="179999" lvl="0" indent="-162599" algn="l" rtl="0">
                        <a:spcBef>
                          <a:spcPts val="0"/>
                        </a:spcBef>
                        <a:spcAft>
                          <a:spcPts val="0"/>
                        </a:spcAft>
                        <a:buSzPts val="1200"/>
                        <a:buFont typeface="Oswald"/>
                        <a:buChar char="●"/>
                      </a:pPr>
                      <a:r>
                        <a:rPr lang="ru-RU" sz="1000" b="0" dirty="0" smtClean="0">
                          <a:solidFill>
                            <a:schemeClr val="tx1"/>
                          </a:solidFill>
                          <a:latin typeface="Oswald"/>
                          <a:ea typeface="Oswald"/>
                          <a:cs typeface="Oswald"/>
                          <a:sym typeface="Oswald"/>
                        </a:rPr>
                        <a:t>дети, оставшиеся без попечения родителей,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1000" b="0" dirty="0">
                        <a:solidFill>
                          <a:schemeClr val="tx1"/>
                        </a:solidFill>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0">
                <a:tc>
                  <a:txBody>
                    <a:bodyPr/>
                    <a:lstStyle/>
                    <a:p>
                      <a:pPr marL="179999" lvl="0" indent="-162599" algn="l" rtl="0">
                        <a:spcBef>
                          <a:spcPts val="0"/>
                        </a:spcBef>
                        <a:spcAft>
                          <a:spcPts val="0"/>
                        </a:spcAft>
                        <a:buSzPts val="1200"/>
                        <a:buFont typeface="Oswald"/>
                        <a:buChar char="●"/>
                      </a:pPr>
                      <a:r>
                        <a:rPr lang="ru-RU" sz="1000" b="0" dirty="0" smtClean="0">
                          <a:solidFill>
                            <a:schemeClr val="tx1"/>
                          </a:solidFill>
                          <a:latin typeface="Oswald"/>
                          <a:ea typeface="Oswald"/>
                          <a:cs typeface="Oswald"/>
                          <a:sym typeface="Oswald"/>
                        </a:rPr>
                        <a:t>лица из числа детей-сирот и детей, оставшихся без попечения родителей, с ограниченными возможностями здоровья (в том числе с различными формами умственной отсталости), обучающиеся по очной форме обучения по программам переподготовки рабочих и служащих за счет средств областного бюджета</a:t>
                      </a:r>
                      <a:endParaRPr sz="1000" b="0" dirty="0">
                        <a:solidFill>
                          <a:schemeClr val="tx1"/>
                        </a:solidFill>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113;p17"/>
          <p:cNvSpPr txBox="1">
            <a:spLocks/>
          </p:cNvSpPr>
          <p:nvPr/>
        </p:nvSpPr>
        <p:spPr>
          <a:xfrm>
            <a:off x="2674050" y="487875"/>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Tx/>
            </a:pPr>
            <a:r>
              <a:rPr lang="ru-RU" sz="1300" cap="all" smtClean="0">
                <a:solidFill>
                  <a:schemeClr val="tx1"/>
                </a:solidFill>
                <a:latin typeface="Oswald"/>
                <a:ea typeface="Oswald"/>
                <a:cs typeface="Oswald"/>
                <a:sym typeface="Oswald"/>
              </a:rPr>
              <a:t>Ежемесячная денежная выплата</a:t>
            </a:r>
            <a:endParaRPr lang="ru-RU" sz="1300" cap="all" dirty="0">
              <a:solidFill>
                <a:schemeClr val="tx1"/>
              </a:solidFill>
              <a:latin typeface="Oswald"/>
              <a:ea typeface="Oswald"/>
              <a:cs typeface="Oswald"/>
              <a:sym typeface="Oswald"/>
            </a:endParaRPr>
          </a:p>
        </p:txBody>
      </p:sp>
      <p:sp>
        <p:nvSpPr>
          <p:cNvPr id="7" name="Google Shape;115;p17"/>
          <p:cNvSpPr txBox="1"/>
          <p:nvPr/>
        </p:nvSpPr>
        <p:spPr>
          <a:xfrm>
            <a:off x="747150" y="487875"/>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solidFill>
                  <a:schemeClr val="tx1"/>
                </a:solidFill>
                <a:latin typeface="Oswald"/>
                <a:ea typeface="Oswald"/>
                <a:cs typeface="Oswald"/>
                <a:sym typeface="Oswald"/>
              </a:rPr>
              <a:t>КОД МЕРЫ </a:t>
            </a:r>
            <a:r>
              <a:rPr lang="ru" sz="1500" b="1" dirty="0" smtClean="0">
                <a:solidFill>
                  <a:schemeClr val="tx1"/>
                </a:solidFill>
                <a:latin typeface="Oswald"/>
                <a:ea typeface="Oswald"/>
                <a:cs typeface="Oswald"/>
                <a:sym typeface="Oswald"/>
              </a:rPr>
              <a:t>0448</a:t>
            </a:r>
            <a:endParaRPr sz="1500" b="1" dirty="0">
              <a:solidFill>
                <a:schemeClr val="tx1"/>
              </a:solidFill>
              <a:latin typeface="Oswald"/>
              <a:ea typeface="Oswald"/>
              <a:cs typeface="Oswald"/>
              <a:sym typeface="Oswald"/>
            </a:endParaRPr>
          </a:p>
        </p:txBody>
      </p:sp>
    </p:spTree>
    <p:extLst>
      <p:ext uri="{BB962C8B-B14F-4D97-AF65-F5344CB8AC3E}">
        <p14:creationId xmlns:p14="http://schemas.microsoft.com/office/powerpoint/2010/main" val="648076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8" name="Google Shape;128;p19"/>
          <p:cNvSpPr/>
          <p:nvPr/>
        </p:nvSpPr>
        <p:spPr>
          <a:xfrm>
            <a:off x="524729" y="1195300"/>
            <a:ext cx="7909321" cy="3748677"/>
          </a:xfrm>
          <a:prstGeom prst="rect">
            <a:avLst/>
          </a:prstGeom>
          <a:noFill/>
          <a:ln>
            <a:noFill/>
          </a:ln>
        </p:spPr>
        <p:txBody>
          <a:bodyPr spcFirstLastPara="1" wrap="square" lIns="90000" tIns="34275" rIns="68575" bIns="34275" anchor="ctr" anchorCtr="0">
            <a:noAutofit/>
          </a:bodyPr>
          <a:lstStyle/>
          <a:p>
            <a:pPr marL="0" marR="0" lvl="0" indent="0" algn="ctr" rtl="0">
              <a:spcBef>
                <a:spcPts val="0"/>
              </a:spcBef>
              <a:spcAft>
                <a:spcPts val="0"/>
              </a:spcAft>
              <a:buNone/>
            </a:pPr>
            <a:r>
              <a:rPr lang="ru" b="1" dirty="0" smtClean="0">
                <a:solidFill>
                  <a:schemeClr val="tx1"/>
                </a:solidFill>
                <a:latin typeface="Oswald"/>
                <a:ea typeface="Oswald"/>
                <a:cs typeface="Oswald"/>
                <a:sym typeface="Oswald"/>
              </a:rPr>
              <a:t>Нормативные </a:t>
            </a:r>
            <a:r>
              <a:rPr lang="ru" b="1" dirty="0">
                <a:solidFill>
                  <a:schemeClr val="tx1"/>
                </a:solidFill>
                <a:latin typeface="Oswald"/>
                <a:ea typeface="Oswald"/>
                <a:cs typeface="Oswald"/>
                <a:sym typeface="Oswald"/>
              </a:rPr>
              <a:t>основания</a:t>
            </a:r>
            <a:endParaRPr b="1" dirty="0">
              <a:solidFill>
                <a:schemeClr val="tx1"/>
              </a:solidFill>
              <a:latin typeface="Oswald"/>
              <a:ea typeface="Oswald"/>
              <a:cs typeface="Oswald"/>
              <a:sym typeface="Oswald"/>
            </a:endParaRPr>
          </a:p>
          <a:p>
            <a:pPr marL="0" marR="0" lvl="0" indent="0" algn="ctr" rtl="0">
              <a:spcBef>
                <a:spcPts val="0"/>
              </a:spcBef>
              <a:spcAft>
                <a:spcPts val="0"/>
              </a:spcAft>
              <a:buNone/>
            </a:pPr>
            <a:endParaRPr b="1"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 sz="1200" dirty="0" smtClean="0">
                <a:solidFill>
                  <a:schemeClr val="tx1"/>
                </a:solidFill>
                <a:latin typeface="Oswald"/>
                <a:ea typeface="Oswald"/>
                <a:cs typeface="Oswald"/>
                <a:sym typeface="Oswald"/>
              </a:rPr>
              <a:t>Постановление </a:t>
            </a:r>
            <a:r>
              <a:rPr lang="ru" sz="1200" dirty="0">
                <a:solidFill>
                  <a:schemeClr val="tx1"/>
                </a:solidFill>
                <a:latin typeface="Oswald"/>
                <a:ea typeface="Oswald"/>
                <a:cs typeface="Oswald"/>
                <a:sym typeface="Oswald"/>
              </a:rPr>
              <a:t>Правительства Свердловской области от 05.07.2017 № 476-ПП </a:t>
            </a:r>
            <a:r>
              <a:rPr lang="ru" sz="1200" dirty="0" smtClean="0">
                <a:solidFill>
                  <a:schemeClr val="tx1"/>
                </a:solidFill>
                <a:latin typeface="Oswald"/>
                <a:ea typeface="Oswald"/>
                <a:cs typeface="Oswald"/>
                <a:sym typeface="Oswald"/>
              </a:rPr>
              <a:t>«Об </a:t>
            </a:r>
            <a:r>
              <a:rPr lang="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 sz="1200" dirty="0" smtClean="0">
                <a:solidFill>
                  <a:schemeClr val="tx1"/>
                </a:solidFill>
                <a:latin typeface="Oswald"/>
                <a:ea typeface="Oswald"/>
                <a:cs typeface="Oswald"/>
                <a:sym typeface="Oswald"/>
              </a:rPr>
              <a:t>выпускникам»</a:t>
            </a:r>
            <a:endParaRPr lang="ru" sz="1200"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200" dirty="0" smtClean="0">
                <a:solidFill>
                  <a:schemeClr val="tx1"/>
                </a:solidFill>
                <a:latin typeface="Oswald"/>
                <a:ea typeface="Oswald"/>
                <a:cs typeface="Oswald"/>
                <a:sym typeface="Oswald"/>
              </a:rPr>
              <a:t>«О </a:t>
            </a:r>
            <a:r>
              <a:rPr lang="ru-RU" sz="12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a:ea typeface="Oswald"/>
                <a:cs typeface="Oswald"/>
                <a:sym typeface="Oswald"/>
              </a:rPr>
              <a:t>выпускникам»</a:t>
            </a:r>
            <a:endParaRPr sz="12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sz="1300" b="1" dirty="0">
                <a:solidFill>
                  <a:schemeClr val="tx1"/>
                </a:solidFill>
                <a:latin typeface="Oswald"/>
                <a:ea typeface="Oswald"/>
                <a:cs typeface="Oswald"/>
                <a:sym typeface="Oswald"/>
              </a:rPr>
              <a:t>Форма предоставления - денежная</a:t>
            </a:r>
            <a:endParaRPr sz="1300" b="1" dirty="0">
              <a:solidFill>
                <a:schemeClr val="tx1"/>
              </a:solidFill>
              <a:latin typeface="Oswald"/>
              <a:ea typeface="Oswald"/>
              <a:cs typeface="Oswald"/>
              <a:sym typeface="Oswald"/>
            </a:endParaRPr>
          </a:p>
          <a:p>
            <a:pPr marL="0" lvl="0" indent="0" algn="ctr" rtl="0">
              <a:spcBef>
                <a:spcPts val="0"/>
              </a:spcBef>
              <a:spcAft>
                <a:spcPts val="0"/>
              </a:spcAft>
              <a:buNone/>
            </a:pPr>
            <a:endParaRPr sz="1300" b="1" dirty="0">
              <a:solidFill>
                <a:schemeClr val="tx1"/>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sz="1200" dirty="0">
                <a:solidFill>
                  <a:schemeClr val="tx1"/>
                </a:solidFill>
                <a:latin typeface="Oswald"/>
                <a:ea typeface="Oswald"/>
                <a:cs typeface="Oswald"/>
                <a:sym typeface="Oswald"/>
              </a:rPr>
              <a:t>Размер выплаты: </a:t>
            </a:r>
            <a:r>
              <a:rPr lang="ru" sz="1200" dirty="0" smtClean="0">
                <a:solidFill>
                  <a:schemeClr val="tx1"/>
                </a:solidFill>
                <a:latin typeface="Oswald"/>
                <a:ea typeface="Oswald"/>
                <a:cs typeface="Oswald"/>
                <a:sym typeface="Oswald"/>
              </a:rPr>
              <a:t>54 552,9 </a:t>
            </a:r>
            <a:r>
              <a:rPr lang="ru" sz="1200" dirty="0">
                <a:solidFill>
                  <a:schemeClr val="tx1"/>
                </a:solidFill>
                <a:latin typeface="Oswald"/>
                <a:ea typeface="Oswald"/>
                <a:cs typeface="Oswald"/>
                <a:sym typeface="Oswald"/>
              </a:rPr>
              <a:t>руб. (по состоянию на 01.01.2024)</a:t>
            </a:r>
            <a:endParaRPr sz="12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marR="0" lvl="0" indent="0" algn="ctr" rtl="0">
              <a:spcBef>
                <a:spcPts val="0"/>
              </a:spcBef>
              <a:spcAft>
                <a:spcPts val="0"/>
              </a:spcAft>
              <a:buNone/>
            </a:pPr>
            <a:r>
              <a:rPr lang="ru" sz="1300" b="1" dirty="0">
                <a:solidFill>
                  <a:schemeClr val="tx1"/>
                </a:solidFill>
                <a:latin typeface="Oswald"/>
                <a:ea typeface="Oswald"/>
                <a:cs typeface="Oswald"/>
                <a:sym typeface="Oswald"/>
              </a:rPr>
              <a:t>Периодичность выплаты</a:t>
            </a:r>
            <a:endParaRPr sz="1300" b="1" dirty="0">
              <a:solidFill>
                <a:schemeClr val="tx1"/>
              </a:solidFill>
              <a:latin typeface="Oswald"/>
              <a:ea typeface="Oswald"/>
              <a:cs typeface="Oswald"/>
              <a:sym typeface="Oswald"/>
            </a:endParaRPr>
          </a:p>
          <a:p>
            <a:pPr marL="460800" lvl="0" indent="-319300" algn="l" rtl="0">
              <a:spcBef>
                <a:spcPts val="0"/>
              </a:spcBef>
              <a:spcAft>
                <a:spcPts val="0"/>
              </a:spcAft>
              <a:buClr>
                <a:schemeClr val="dk2"/>
              </a:buClr>
              <a:buSzPts val="1400"/>
              <a:buFont typeface="Oswald"/>
              <a:buChar char="●"/>
            </a:pPr>
            <a:r>
              <a:rPr lang="ru" sz="1200" dirty="0" smtClean="0">
                <a:solidFill>
                  <a:schemeClr val="tx1"/>
                </a:solidFill>
                <a:latin typeface="Oswald"/>
                <a:ea typeface="Oswald"/>
                <a:cs typeface="Oswald"/>
                <a:sym typeface="Oswald"/>
              </a:rPr>
              <a:t>Единовременно</a:t>
            </a:r>
            <a:endParaRPr b="1" dirty="0">
              <a:solidFill>
                <a:srgbClr val="FF0000"/>
              </a:solidFill>
              <a:latin typeface="Oswald"/>
              <a:ea typeface="Oswald"/>
              <a:cs typeface="Oswald"/>
              <a:sym typeface="Oswald"/>
            </a:endParaRPr>
          </a:p>
        </p:txBody>
      </p:sp>
      <p:sp>
        <p:nvSpPr>
          <p:cNvPr id="6" name="Google Shape;134;p20"/>
          <p:cNvSpPr txBox="1"/>
          <p:nvPr/>
        </p:nvSpPr>
        <p:spPr>
          <a:xfrm>
            <a:off x="747150" y="489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0475</a:t>
            </a:r>
            <a:endParaRPr sz="1500" b="1" dirty="0">
              <a:latin typeface="Oswald"/>
              <a:ea typeface="Oswald"/>
              <a:cs typeface="Oswald"/>
              <a:sym typeface="Oswald"/>
            </a:endParaRPr>
          </a:p>
        </p:txBody>
      </p:sp>
      <p:sp>
        <p:nvSpPr>
          <p:cNvPr id="7" name="Google Shape;136;p20"/>
          <p:cNvSpPr txBox="1">
            <a:spLocks noGrp="1"/>
          </p:cNvSpPr>
          <p:nvPr>
            <p:ph type="ctrTitle"/>
          </p:nvPr>
        </p:nvSpPr>
        <p:spPr>
          <a:xfrm>
            <a:off x="2674050" y="489600"/>
            <a:ext cx="5760000" cy="707700"/>
          </a:xfrm>
          <a:prstGeom prst="rect">
            <a:avLst/>
          </a:prstGeom>
          <a:noFill/>
          <a:ln>
            <a:noFill/>
          </a:ln>
        </p:spPr>
        <p:txBody>
          <a:bodyPr spcFirstLastPara="1" wrap="square" lIns="68575" tIns="34275" rIns="68575" bIns="34275" anchor="ctr" anchorCtr="0">
            <a:noAutofit/>
          </a:bodyPr>
          <a:lstStyle/>
          <a:p>
            <a:pPr lvl="0" algn="l">
              <a:lnSpc>
                <a:spcPct val="90000"/>
              </a:lnSpc>
              <a:spcBef>
                <a:spcPts val="0"/>
              </a:spcBef>
              <a:buClr>
                <a:schemeClr val="dk1"/>
              </a:buClr>
              <a:buSzPts val="1100"/>
            </a:pPr>
            <a:r>
              <a:rPr lang="ru-RU" sz="1300" cap="all" dirty="0">
                <a:solidFill>
                  <a:srgbClr val="000000"/>
                </a:solidFill>
                <a:latin typeface="Oswald" panose="020B0604020202020204" charset="-52"/>
                <a:ea typeface="Oswald"/>
                <a:cs typeface="Oswald"/>
                <a:sym typeface="Oswald"/>
              </a:rPr>
              <a:t>Денежная компенсация на приобретение комплекта одежды, обуви, мягкого инвентаря для выпускников</a:t>
            </a:r>
            <a:endParaRPr sz="1300" cap="all" dirty="0">
              <a:solidFill>
                <a:srgbClr val="000000"/>
              </a:solidFill>
              <a:latin typeface="Oswald" panose="020B0604020202020204" charset="-52"/>
              <a:ea typeface="Oswald"/>
              <a:cs typeface="Oswald"/>
              <a:sym typeface="Oswa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0"/>
          <p:cNvSpPr txBox="1"/>
          <p:nvPr/>
        </p:nvSpPr>
        <p:spPr>
          <a:xfrm>
            <a:off x="747150" y="489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0475</a:t>
            </a:r>
            <a:endParaRPr sz="1500" b="1" dirty="0">
              <a:latin typeface="Oswald"/>
              <a:ea typeface="Oswald"/>
              <a:cs typeface="Oswald"/>
              <a:sym typeface="Oswald"/>
            </a:endParaRPr>
          </a:p>
        </p:txBody>
      </p:sp>
      <p:graphicFrame>
        <p:nvGraphicFramePr>
          <p:cNvPr id="135" name="Google Shape;135;p20"/>
          <p:cNvGraphicFramePr/>
          <p:nvPr>
            <p:extLst>
              <p:ext uri="{D42A27DB-BD31-4B8C-83A1-F6EECF244321}">
                <p14:modId xmlns:p14="http://schemas.microsoft.com/office/powerpoint/2010/main" val="521151813"/>
              </p:ext>
            </p:extLst>
          </p:nvPr>
        </p:nvGraphicFramePr>
        <p:xfrm>
          <a:off x="324888" y="1271770"/>
          <a:ext cx="8494225" cy="2925930"/>
        </p:xfrm>
        <a:graphic>
          <a:graphicData uri="http://schemas.openxmlformats.org/drawingml/2006/table">
            <a:tbl>
              <a:tblPr>
                <a:noFill/>
                <a:tableStyleId>{BF4A3D39-4975-46BA-BE83-8B02B6239DEE}</a:tableStyleId>
              </a:tblPr>
              <a:tblGrid>
                <a:gridCol w="4590675">
                  <a:extLst>
                    <a:ext uri="{9D8B030D-6E8A-4147-A177-3AD203B41FA5}">
                      <a16:colId xmlns:a16="http://schemas.microsoft.com/office/drawing/2014/main" val="20000"/>
                    </a:ext>
                  </a:extLst>
                </a:gridCol>
                <a:gridCol w="3903550">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ru-RU" sz="1200" b="1" dirty="0">
                          <a:latin typeface="Oswald"/>
                          <a:ea typeface="Oswald"/>
                          <a:cs typeface="Oswald"/>
                          <a:sym typeface="Oswald"/>
                        </a:rPr>
                        <a:t>Категория получателей (в соответствии с НПА Свердловской области)</a:t>
                      </a:r>
                      <a:endParaRPr sz="1200" b="1" dirty="0">
                        <a:latin typeface="Oswald"/>
                        <a:ea typeface="Oswald"/>
                        <a:cs typeface="Oswald"/>
                        <a:sym typeface="Oswald"/>
                      </a:endParaRPr>
                    </a:p>
                  </a:txBody>
                  <a:tcPr marL="91425" marR="91425" marT="91425" marB="91425"/>
                </a:tc>
                <a:tc>
                  <a:txBody>
                    <a:bodyPr/>
                    <a:lstStyle/>
                    <a:p>
                      <a:pPr marL="0" lvl="0" indent="0" algn="l" rtl="0">
                        <a:spcBef>
                          <a:spcPts val="0"/>
                        </a:spcBef>
                        <a:spcAft>
                          <a:spcPts val="0"/>
                        </a:spcAft>
                        <a:buNone/>
                      </a:pPr>
                      <a:r>
                        <a:rPr lang="ru" sz="1200" b="1">
                          <a:latin typeface="Oswald"/>
                          <a:ea typeface="Oswald"/>
                          <a:cs typeface="Oswald"/>
                          <a:sym typeface="Oswald"/>
                        </a:rPr>
                        <a:t>Порядок получения</a:t>
                      </a:r>
                      <a:endParaRPr sz="1200" b="1" dirty="0">
                        <a:latin typeface="Oswald"/>
                        <a:ea typeface="Oswald"/>
                        <a:cs typeface="Oswald"/>
                        <a:sym typeface="Oswald"/>
                      </a:endParaRPr>
                    </a:p>
                  </a:txBody>
                  <a:tcPr marL="91425" marR="91425" marT="91425" marB="91425"/>
                </a:tc>
                <a:extLst>
                  <a:ext uri="{0D108BD9-81ED-4DB2-BD59-A6C34878D82A}">
                    <a16:rowId xmlns:a16="http://schemas.microsoft.com/office/drawing/2014/main" val="10000"/>
                  </a:ext>
                </a:extLst>
              </a:tr>
              <a:tr h="464125">
                <a:tc>
                  <a:txBody>
                    <a:bodyPr/>
                    <a:lstStyle/>
                    <a:p>
                      <a:pPr marL="179999" marR="0" lvl="0" indent="-162599" algn="l" defTabSz="342900" rtl="0" eaLnBrk="1" fontAlgn="auto" latinLnBrk="0" hangingPunct="1">
                        <a:lnSpc>
                          <a:spcPct val="100000"/>
                        </a:lnSpc>
                        <a:spcBef>
                          <a:spcPts val="0"/>
                        </a:spcBef>
                        <a:spcAft>
                          <a:spcPts val="0"/>
                        </a:spcAft>
                        <a:buClrTx/>
                        <a:buSzPts val="1200"/>
                        <a:buFont typeface="Oswald"/>
                        <a:buChar char="●"/>
                        <a:tabLst/>
                        <a:defRPr/>
                      </a:pPr>
                      <a:r>
                        <a:rPr lang="ru-RU" sz="1200" dirty="0">
                          <a:solidFill>
                            <a:schemeClr val="tx1"/>
                          </a:solidFill>
                          <a:latin typeface="Oswald"/>
                          <a:ea typeface="Oswald"/>
                          <a:cs typeface="Oswald"/>
                          <a:sym typeface="Oswald"/>
                        </a:rPr>
                        <a:t>Лица в возрасте от 18 до 23 лет, у которых в период их обучения по основным профессиональным образовательным программам и (или) по программам профессиональной подготовки по профессиям рабочих, должностям</a:t>
                      </a:r>
                      <a:r>
                        <a:rPr lang="ru-RU" sz="1200" baseline="0" dirty="0">
                          <a:solidFill>
                            <a:schemeClr val="tx1"/>
                          </a:solidFill>
                          <a:latin typeface="Oswald"/>
                          <a:ea typeface="Oswald"/>
                          <a:cs typeface="Oswald"/>
                          <a:sym typeface="Oswald"/>
                        </a:rPr>
                        <a:t> служащих умерли оба родителя или единственный родитель</a:t>
                      </a:r>
                      <a:endParaRPr sz="1200" dirty="0">
                        <a:solidFill>
                          <a:schemeClr val="tx1"/>
                        </a:solidFill>
                        <a:latin typeface="Oswald"/>
                        <a:ea typeface="Oswald"/>
                        <a:cs typeface="Oswald"/>
                        <a:sym typeface="Oswald"/>
                      </a:endParaRPr>
                    </a:p>
                  </a:txBody>
                  <a:tcPr marL="91425" marR="91425" marT="91425" marB="91425"/>
                </a:tc>
                <a:tc>
                  <a:txBody>
                    <a:bodyPr/>
                    <a:lstStyle/>
                    <a:p>
                      <a:pPr marL="179999" lvl="0" indent="-161925" algn="l" rtl="0">
                        <a:spcBef>
                          <a:spcPts val="0"/>
                        </a:spcBef>
                        <a:spcAft>
                          <a:spcPts val="0"/>
                        </a:spcAft>
                        <a:buSzPts val="1200"/>
                        <a:buFont typeface="Oswald"/>
                        <a:buChar char="●"/>
                      </a:pPr>
                      <a:r>
                        <a:rPr lang="ru" sz="1200">
                          <a:latin typeface="Oswald"/>
                          <a:ea typeface="Oswald"/>
                          <a:cs typeface="Oswald"/>
                          <a:sym typeface="Oswald"/>
                        </a:rPr>
                        <a:t>Подача заявления руководителю образовательной организации</a:t>
                      </a:r>
                      <a:endParaRPr sz="1200" dirty="0">
                        <a:solidFill>
                          <a:srgbClr val="FF0000"/>
                        </a:solidFill>
                        <a:latin typeface="Oswald"/>
                        <a:ea typeface="Oswald"/>
                        <a:cs typeface="Oswald"/>
                        <a:sym typeface="Oswald"/>
                      </a:endParaRPr>
                    </a:p>
                    <a:p>
                      <a:pPr marL="179999" lvl="0" indent="-161925" algn="l" rtl="0">
                        <a:spcBef>
                          <a:spcPts val="0"/>
                        </a:spcBef>
                        <a:spcAft>
                          <a:spcPts val="0"/>
                        </a:spcAft>
                        <a:buSzPts val="1200"/>
                        <a:buFont typeface="Oswald"/>
                        <a:buChar char="●"/>
                      </a:pPr>
                      <a:r>
                        <a:rPr lang="ru" sz="1200">
                          <a:latin typeface="Oswald"/>
                          <a:ea typeface="Oswald"/>
                          <a:cs typeface="Oswald"/>
                          <a:sym typeface="Oswald"/>
                        </a:rPr>
                        <a:t>Свидетельство о смерти обоих родителей или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1"/>
                  </a:ext>
                </a:extLst>
              </a:tr>
              <a:tr h="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Дети-сироты</a:t>
                      </a:r>
                      <a:endParaRPr sz="1200" dirty="0">
                        <a:latin typeface="Oswald"/>
                        <a:ea typeface="Oswald"/>
                        <a:cs typeface="Oswald"/>
                        <a:sym typeface="Oswald"/>
                      </a:endParaRPr>
                    </a:p>
                  </a:txBody>
                  <a:tcPr marL="91425" marR="91425" marT="91425" marB="91425"/>
                </a:tc>
                <a:tc rowSpan="3">
                  <a:txBody>
                    <a:bodyPr/>
                    <a:lstStyle/>
                    <a:p>
                      <a:pPr marL="179999" lvl="0" indent="-166199" algn="l" rtl="0">
                        <a:spcBef>
                          <a:spcPts val="0"/>
                        </a:spcBef>
                        <a:spcAft>
                          <a:spcPts val="0"/>
                        </a:spcAft>
                        <a:buSzPts val="1200"/>
                        <a:buFont typeface="Oswald"/>
                        <a:buChar char="●"/>
                      </a:pPr>
                      <a:r>
                        <a:rPr lang="ru" sz="1200" dirty="0">
                          <a:latin typeface="Oswald"/>
                          <a:ea typeface="Oswald"/>
                          <a:cs typeface="Oswald"/>
                          <a:sym typeface="Oswald"/>
                        </a:rPr>
                        <a:t>Подача заявления руководителю образовательной организации</a:t>
                      </a:r>
                      <a:endParaRPr sz="1200" dirty="0">
                        <a:latin typeface="Oswald"/>
                        <a:ea typeface="Oswald"/>
                        <a:cs typeface="Oswald"/>
                        <a:sym typeface="Oswald"/>
                      </a:endParaRPr>
                    </a:p>
                    <a:p>
                      <a:pPr marL="179999" lvl="0" indent="-166199" algn="l" rtl="0">
                        <a:spcBef>
                          <a:spcPts val="0"/>
                        </a:spcBef>
                        <a:spcAft>
                          <a:spcPts val="0"/>
                        </a:spcAft>
                        <a:buSzPts val="1200"/>
                        <a:buFont typeface="Oswald"/>
                        <a:buChar char="●"/>
                      </a:pPr>
                      <a:r>
                        <a:rPr lang="ru" sz="1200" dirty="0">
                          <a:latin typeface="Oswald"/>
                          <a:ea typeface="Oswald"/>
                          <a:cs typeface="Oswald"/>
                          <a:sym typeface="Oswald"/>
                        </a:rPr>
                        <a:t>Документы, свидетельствующие об обстоятельствах утраты (отсутствия) попечения родителей (единственного родителя)</a:t>
                      </a:r>
                      <a:endParaRPr sz="1200" dirty="0">
                        <a:latin typeface="Oswald"/>
                        <a:ea typeface="Oswald"/>
                        <a:cs typeface="Oswald"/>
                        <a:sym typeface="Oswald"/>
                      </a:endParaRPr>
                    </a:p>
                  </a:txBody>
                  <a:tcPr marL="91425" marR="91425" marT="91425" marB="91425"/>
                </a:tc>
                <a:extLst>
                  <a:ext uri="{0D108BD9-81ED-4DB2-BD59-A6C34878D82A}">
                    <a16:rowId xmlns:a16="http://schemas.microsoft.com/office/drawing/2014/main" val="10002"/>
                  </a:ext>
                </a:extLst>
              </a:tr>
              <a:tr h="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Дети, оставшиеся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3"/>
                  </a:ext>
                </a:extLst>
              </a:tr>
              <a:tr h="232050">
                <a:tc>
                  <a:txBody>
                    <a:bodyPr/>
                    <a:lstStyle/>
                    <a:p>
                      <a:pPr marL="179999" lvl="0" indent="-162599" algn="l" rtl="0">
                        <a:spcBef>
                          <a:spcPts val="0"/>
                        </a:spcBef>
                        <a:spcAft>
                          <a:spcPts val="0"/>
                        </a:spcAft>
                        <a:buSzPts val="1200"/>
                        <a:buFont typeface="Oswald"/>
                        <a:buChar char="●"/>
                      </a:pPr>
                      <a:r>
                        <a:rPr lang="ru" sz="1200" dirty="0">
                          <a:latin typeface="Oswald"/>
                          <a:ea typeface="Oswald"/>
                          <a:cs typeface="Oswald"/>
                          <a:sym typeface="Oswald"/>
                        </a:rPr>
                        <a:t>Лица из числа детей-сирот и детей, оставшихся без попечения родителей</a:t>
                      </a:r>
                      <a:endParaRPr sz="1200" dirty="0">
                        <a:latin typeface="Oswald"/>
                        <a:ea typeface="Oswald"/>
                        <a:cs typeface="Oswald"/>
                        <a:sym typeface="Oswald"/>
                      </a:endParaRPr>
                    </a:p>
                  </a:txBody>
                  <a:tcPr marL="91425" marR="91425" marT="91425" marB="91425"/>
                </a:tc>
                <a:tc vMerge="1">
                  <a:txBody>
                    <a:bodyPr/>
                    <a:lstStyle/>
                    <a:p>
                      <a:endParaRPr lang="ru-RU"/>
                    </a:p>
                  </a:txBody>
                  <a:tcPr/>
                </a:tc>
                <a:extLst>
                  <a:ext uri="{0D108BD9-81ED-4DB2-BD59-A6C34878D82A}">
                    <a16:rowId xmlns:a16="http://schemas.microsoft.com/office/drawing/2014/main" val="10004"/>
                  </a:ext>
                </a:extLst>
              </a:tr>
            </a:tbl>
          </a:graphicData>
        </a:graphic>
      </p:graphicFrame>
      <p:sp>
        <p:nvSpPr>
          <p:cNvPr id="6" name="Google Shape;136;p20"/>
          <p:cNvSpPr txBox="1">
            <a:spLocks/>
          </p:cNvSpPr>
          <p:nvPr/>
        </p:nvSpPr>
        <p:spPr>
          <a:xfrm>
            <a:off x="2674050" y="489600"/>
            <a:ext cx="5760000" cy="707700"/>
          </a:xfrm>
          <a:prstGeom prst="rect">
            <a:avLst/>
          </a:prstGeom>
          <a:noFill/>
          <a:ln>
            <a:noFill/>
          </a:ln>
        </p:spPr>
        <p:txBody>
          <a:bodyPr spcFirstLastPara="1" vert="horz" wrap="square" lIns="68575" tIns="34275" rIns="68575" bIns="34275" rtlCol="0" anchor="ctr" anchorCtr="0">
            <a:noAutofit/>
          </a:bodyPr>
          <a:lstStyle>
            <a:lvl1pPr algn="r" defTabSz="342900" rtl="0" eaLnBrk="1" latinLnBrk="0" hangingPunct="1">
              <a:spcBef>
                <a:spcPct val="0"/>
              </a:spcBef>
              <a:buNone/>
              <a:defRPr sz="405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spcBef>
                <a:spcPts val="0"/>
              </a:spcBef>
              <a:buClr>
                <a:schemeClr val="dk1"/>
              </a:buClr>
              <a:buSzPts val="1100"/>
              <a:buFontTx/>
            </a:pPr>
            <a:r>
              <a:rPr lang="ru-RU" sz="1300" cap="all" dirty="0" smtClean="0">
                <a:solidFill>
                  <a:srgbClr val="000000"/>
                </a:solidFill>
                <a:latin typeface="Oswald" panose="020B0604020202020204" charset="-52"/>
                <a:ea typeface="Oswald"/>
                <a:cs typeface="Oswald"/>
                <a:sym typeface="Oswald"/>
              </a:rPr>
              <a:t>Денежная компенсация на приобретение комплекта одежды, обуви, мягкого инвентаря для выпускников</a:t>
            </a:r>
            <a:endParaRPr lang="ru-RU" sz="1300" cap="all" dirty="0">
              <a:solidFill>
                <a:srgbClr val="000000"/>
              </a:solidFill>
              <a:latin typeface="Oswald" panose="020B0604020202020204" charset="-52"/>
              <a:ea typeface="Oswald"/>
              <a:cs typeface="Oswald"/>
              <a:sym typeface="Oswa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1"/>
          <p:cNvSpPr/>
          <p:nvPr/>
        </p:nvSpPr>
        <p:spPr>
          <a:xfrm>
            <a:off x="380550" y="1189079"/>
            <a:ext cx="8053500" cy="3629664"/>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ru" b="1" dirty="0">
                <a:solidFill>
                  <a:schemeClr val="tx1"/>
                </a:solidFill>
                <a:latin typeface="Oswald"/>
                <a:ea typeface="Oswald"/>
                <a:cs typeface="Oswald"/>
                <a:sym typeface="Oswald"/>
              </a:rPr>
              <a:t>Нормативные основания</a:t>
            </a:r>
            <a:endParaRPr b="1" dirty="0">
              <a:solidFill>
                <a:schemeClr val="tx1"/>
              </a:solidFill>
              <a:latin typeface="Oswald"/>
              <a:ea typeface="Oswald"/>
              <a:cs typeface="Oswald"/>
              <a:sym typeface="Oswald"/>
            </a:endParaRPr>
          </a:p>
          <a:p>
            <a:pPr lvl="0" algn="ctr"/>
            <a:endParaRPr lang="ru-RU" sz="1200" b="1"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05.07.2017 № 476-ПП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a:ea typeface="Oswald"/>
                <a:cs typeface="Oswald"/>
                <a:sym typeface="Oswald"/>
              </a:rPr>
              <a:t>выпускникам»</a:t>
            </a:r>
            <a:endParaRPr lang="ru-RU" sz="1200" dirty="0">
              <a:solidFill>
                <a:schemeClr val="tx1"/>
              </a:solidFill>
              <a:latin typeface="Oswald"/>
              <a:ea typeface="Oswald"/>
              <a:cs typeface="Oswald"/>
              <a:sym typeface="Oswald"/>
            </a:endParaRPr>
          </a:p>
          <a:p>
            <a:pPr marL="460800" lvl="0" indent="-319300" algn="just">
              <a:buClr>
                <a:schemeClr val="dk2"/>
              </a:buClr>
              <a:buSzPts val="1400"/>
              <a:buFont typeface="Oswald"/>
              <a:buChar char="●"/>
            </a:pPr>
            <a:r>
              <a:rPr lang="ru-RU" sz="1200" dirty="0">
                <a:solidFill>
                  <a:schemeClr val="tx1"/>
                </a:solidFill>
                <a:latin typeface="Oswald"/>
                <a:ea typeface="Oswald"/>
                <a:cs typeface="Oswald"/>
                <a:sym typeface="Oswald"/>
              </a:rPr>
              <a:t>Постановление Правительства Свердловской области от 30 марта 2023 г. N 221-ПП </a:t>
            </a:r>
            <a:r>
              <a:rPr lang="ru-RU" sz="1200" dirty="0" smtClean="0">
                <a:solidFill>
                  <a:schemeClr val="tx1"/>
                </a:solidFill>
                <a:latin typeface="Oswald"/>
                <a:ea typeface="Oswald"/>
                <a:cs typeface="Oswald"/>
                <a:sym typeface="Oswald"/>
              </a:rPr>
              <a:t>«О </a:t>
            </a:r>
            <a:r>
              <a:rPr lang="ru-RU" sz="1200" dirty="0">
                <a:solidFill>
                  <a:schemeClr val="tx1"/>
                </a:solidFill>
                <a:latin typeface="Oswald"/>
                <a:ea typeface="Oswald"/>
                <a:cs typeface="Oswald"/>
                <a:sym typeface="Oswald"/>
              </a:rPr>
              <a:t>внесении изменений в постановление Правительства Свердловской области от 05.07.2017 N 476-ПП </a:t>
            </a:r>
            <a:r>
              <a:rPr lang="ru-RU" sz="1200" dirty="0" smtClean="0">
                <a:solidFill>
                  <a:schemeClr val="tx1"/>
                </a:solidFill>
                <a:latin typeface="Oswald"/>
                <a:ea typeface="Oswald"/>
                <a:cs typeface="Oswald"/>
                <a:sym typeface="Oswald"/>
              </a:rPr>
              <a:t>«Об </a:t>
            </a:r>
            <a:r>
              <a:rPr lang="ru-RU" sz="1200" dirty="0">
                <a:solidFill>
                  <a:schemeClr val="tx1"/>
                </a:solidFill>
                <a:latin typeface="Oswald"/>
                <a:ea typeface="Oswald"/>
                <a:cs typeface="Oswald"/>
                <a:sym typeface="Oswald"/>
              </a:rPr>
              <a:t>утверждении норм, по которым осуществляется полное государственное обеспечение обучающихся, в том числе обеспечение питанием, одеждой, обувью, жестким и мягким инвентарем, за счет средств областного бюджета или бюджетов муниципальных образований, расположенных на территории Свердловской области, размеров денежных компенсаций, а также единовременного пособия </a:t>
            </a:r>
            <a:r>
              <a:rPr lang="ru-RU" sz="1200" dirty="0" smtClean="0">
                <a:solidFill>
                  <a:schemeClr val="tx1"/>
                </a:solidFill>
                <a:latin typeface="Oswald"/>
                <a:ea typeface="Oswald"/>
                <a:cs typeface="Oswald"/>
                <a:sym typeface="Oswald"/>
              </a:rPr>
              <a:t>выпускникам»</a:t>
            </a:r>
            <a:endParaRPr lang="ru-RU" sz="1200" dirty="0">
              <a:solidFill>
                <a:schemeClr val="tx1"/>
              </a:solidFill>
              <a:latin typeface="Oswald"/>
              <a:ea typeface="Oswald"/>
              <a:cs typeface="Oswald"/>
              <a:sym typeface="Oswald"/>
            </a:endParaRPr>
          </a:p>
          <a:p>
            <a:pPr marL="0" lvl="0" indent="0" algn="ctr" rtl="0">
              <a:spcBef>
                <a:spcPts val="0"/>
              </a:spcBef>
              <a:spcAft>
                <a:spcPts val="0"/>
              </a:spcAft>
              <a:buNone/>
            </a:pPr>
            <a:endParaRPr lang="en-US" sz="1300" b="1" dirty="0" smtClean="0">
              <a:solidFill>
                <a:schemeClr val="tx1"/>
              </a:solidFill>
              <a:latin typeface="Oswald"/>
              <a:ea typeface="Oswald"/>
              <a:cs typeface="Oswald"/>
              <a:sym typeface="Oswald"/>
            </a:endParaRPr>
          </a:p>
          <a:p>
            <a:pPr marL="0" lvl="0" indent="0" algn="ctr" rtl="0">
              <a:spcBef>
                <a:spcPts val="0"/>
              </a:spcBef>
              <a:spcAft>
                <a:spcPts val="0"/>
              </a:spcAft>
              <a:buNone/>
            </a:pPr>
            <a:r>
              <a:rPr lang="ru" b="1" dirty="0" smtClean="0">
                <a:solidFill>
                  <a:schemeClr val="tx1"/>
                </a:solidFill>
                <a:latin typeface="Oswald"/>
                <a:ea typeface="Oswald"/>
                <a:cs typeface="Oswald"/>
                <a:sym typeface="Oswald"/>
              </a:rPr>
              <a:t>Форма </a:t>
            </a:r>
            <a:r>
              <a:rPr lang="ru" b="1" dirty="0">
                <a:solidFill>
                  <a:schemeClr val="tx1"/>
                </a:solidFill>
                <a:latin typeface="Oswald"/>
                <a:ea typeface="Oswald"/>
                <a:cs typeface="Oswald"/>
                <a:sym typeface="Oswald"/>
              </a:rPr>
              <a:t>предоставления - денежная</a:t>
            </a:r>
            <a:endParaRPr b="1" dirty="0">
              <a:solidFill>
                <a:schemeClr val="tx1"/>
              </a:solidFill>
              <a:latin typeface="Oswald"/>
              <a:ea typeface="Oswald"/>
              <a:cs typeface="Oswald"/>
              <a:sym typeface="Oswald"/>
            </a:endParaRPr>
          </a:p>
          <a:p>
            <a:pPr marL="0" lvl="0" indent="0" algn="ctr" rtl="0">
              <a:spcBef>
                <a:spcPts val="0"/>
              </a:spcBef>
              <a:spcAft>
                <a:spcPts val="0"/>
              </a:spcAft>
              <a:buNone/>
            </a:pPr>
            <a:endParaRPr sz="1300" b="1" dirty="0">
              <a:solidFill>
                <a:schemeClr val="tx1"/>
              </a:solidFill>
              <a:latin typeface="Oswald"/>
              <a:ea typeface="Oswald"/>
              <a:cs typeface="Oswald"/>
              <a:sym typeface="Oswald"/>
            </a:endParaRPr>
          </a:p>
          <a:p>
            <a:pPr marL="460800" marR="0" lvl="0" indent="-312950" algn="just"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Размер выплаты: 1 </a:t>
            </a:r>
            <a:r>
              <a:rPr lang="ru" sz="1300" dirty="0" smtClean="0">
                <a:solidFill>
                  <a:schemeClr val="tx1"/>
                </a:solidFill>
                <a:latin typeface="Oswald"/>
                <a:ea typeface="Oswald"/>
                <a:cs typeface="Oswald"/>
                <a:sym typeface="Oswald"/>
              </a:rPr>
              <a:t>341,4 </a:t>
            </a:r>
            <a:r>
              <a:rPr lang="ru" sz="1300" dirty="0">
                <a:solidFill>
                  <a:schemeClr val="tx1"/>
                </a:solidFill>
                <a:latin typeface="Oswald"/>
                <a:ea typeface="Oswald"/>
                <a:cs typeface="Oswald"/>
                <a:sym typeface="Oswald"/>
              </a:rPr>
              <a:t>руб. (по состоянию на </a:t>
            </a:r>
            <a:r>
              <a:rPr lang="ru" sz="1300" dirty="0" smtClean="0">
                <a:solidFill>
                  <a:schemeClr val="tx1"/>
                </a:solidFill>
                <a:latin typeface="Oswald"/>
                <a:ea typeface="Oswald"/>
                <a:cs typeface="Oswald"/>
                <a:sym typeface="Oswald"/>
              </a:rPr>
              <a:t>01.01.2024).</a:t>
            </a:r>
            <a:endParaRPr sz="1300" dirty="0">
              <a:solidFill>
                <a:schemeClr val="tx1"/>
              </a:solidFill>
              <a:latin typeface="Oswald"/>
              <a:ea typeface="Oswald"/>
              <a:cs typeface="Oswald"/>
              <a:sym typeface="Oswald"/>
            </a:endParaRPr>
          </a:p>
          <a:p>
            <a:pPr marL="457200" marR="0" lvl="0" indent="0" algn="just" rtl="0">
              <a:spcBef>
                <a:spcPts val="0"/>
              </a:spcBef>
              <a:spcAft>
                <a:spcPts val="0"/>
              </a:spcAft>
              <a:buNone/>
            </a:pPr>
            <a:endParaRPr sz="1300" dirty="0">
              <a:solidFill>
                <a:schemeClr val="tx1"/>
              </a:solidFill>
              <a:latin typeface="Oswald"/>
              <a:ea typeface="Oswald"/>
              <a:cs typeface="Oswald"/>
              <a:sym typeface="Oswald"/>
            </a:endParaRPr>
          </a:p>
          <a:p>
            <a:pPr marL="0" lvl="0" indent="0" algn="ctr" rtl="0">
              <a:spcBef>
                <a:spcPts val="0"/>
              </a:spcBef>
              <a:spcAft>
                <a:spcPts val="0"/>
              </a:spcAft>
              <a:buNone/>
            </a:pPr>
            <a:r>
              <a:rPr lang="ru" b="1" dirty="0">
                <a:solidFill>
                  <a:schemeClr val="tx1"/>
                </a:solidFill>
                <a:latin typeface="Oswald"/>
                <a:ea typeface="Oswald"/>
                <a:cs typeface="Oswald"/>
                <a:sym typeface="Oswald"/>
              </a:rPr>
              <a:t>Периодичность выплаты</a:t>
            </a:r>
            <a:endParaRPr b="1" dirty="0">
              <a:solidFill>
                <a:schemeClr val="tx1"/>
              </a:solidFill>
              <a:latin typeface="Oswald"/>
              <a:ea typeface="Oswald"/>
              <a:cs typeface="Oswald"/>
              <a:sym typeface="Oswald"/>
            </a:endParaRPr>
          </a:p>
          <a:p>
            <a:pPr marL="460800" lvl="0" indent="-312950" algn="l" rtl="0">
              <a:spcBef>
                <a:spcPts val="0"/>
              </a:spcBef>
              <a:spcAft>
                <a:spcPts val="0"/>
              </a:spcAft>
              <a:buClr>
                <a:schemeClr val="dk2"/>
              </a:buClr>
              <a:buSzPts val="1300"/>
              <a:buFont typeface="Oswald"/>
              <a:buChar char="●"/>
            </a:pPr>
            <a:r>
              <a:rPr lang="ru" sz="1300" dirty="0">
                <a:solidFill>
                  <a:schemeClr val="tx1"/>
                </a:solidFill>
                <a:latin typeface="Oswald"/>
                <a:ea typeface="Oswald"/>
                <a:cs typeface="Oswald"/>
                <a:sym typeface="Oswald"/>
              </a:rPr>
              <a:t>Единовременно</a:t>
            </a:r>
            <a:endParaRPr sz="1300" dirty="0">
              <a:solidFill>
                <a:schemeClr val="tx1"/>
              </a:solidFill>
              <a:latin typeface="Oswald"/>
              <a:ea typeface="Oswald"/>
              <a:cs typeface="Oswald"/>
              <a:sym typeface="Oswald"/>
            </a:endParaRPr>
          </a:p>
        </p:txBody>
      </p:sp>
      <p:sp>
        <p:nvSpPr>
          <p:cNvPr id="142" name="Google Shape;142;p21"/>
          <p:cNvSpPr txBox="1"/>
          <p:nvPr/>
        </p:nvSpPr>
        <p:spPr>
          <a:xfrm>
            <a:off x="747150" y="487600"/>
            <a:ext cx="1926900" cy="7077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ru" sz="1500" b="1" dirty="0">
                <a:latin typeface="Oswald"/>
                <a:ea typeface="Oswald"/>
                <a:cs typeface="Oswald"/>
                <a:sym typeface="Oswald"/>
              </a:rPr>
              <a:t>КОД МЕРЫ 0475</a:t>
            </a:r>
            <a:endParaRPr sz="1500" b="1" dirty="0">
              <a:latin typeface="Oswald"/>
              <a:ea typeface="Oswald"/>
              <a:cs typeface="Oswald"/>
              <a:sym typeface="Oswald"/>
            </a:endParaRPr>
          </a:p>
        </p:txBody>
      </p:sp>
      <p:sp>
        <p:nvSpPr>
          <p:cNvPr id="143" name="Google Shape;143;p21"/>
          <p:cNvSpPr txBox="1">
            <a:spLocks noGrp="1"/>
          </p:cNvSpPr>
          <p:nvPr>
            <p:ph type="ctrTitle"/>
          </p:nvPr>
        </p:nvSpPr>
        <p:spPr>
          <a:xfrm>
            <a:off x="2674050" y="487875"/>
            <a:ext cx="5760000" cy="707700"/>
          </a:xfrm>
          <a:prstGeom prst="rect">
            <a:avLst/>
          </a:prstGeom>
          <a:noFill/>
          <a:ln>
            <a:noFill/>
          </a:ln>
        </p:spPr>
        <p:txBody>
          <a:bodyPr spcFirstLastPara="1" wrap="square" lIns="68575" tIns="34275" rIns="68575" bIns="34275" anchor="ctr" anchorCtr="0">
            <a:noAutofit/>
          </a:bodyPr>
          <a:lstStyle/>
          <a:p>
            <a:pPr marL="0" lvl="0" indent="0" algn="l" rtl="0">
              <a:lnSpc>
                <a:spcPct val="90000"/>
              </a:lnSpc>
              <a:spcBef>
                <a:spcPts val="0"/>
              </a:spcBef>
              <a:spcAft>
                <a:spcPts val="0"/>
              </a:spcAft>
              <a:buNone/>
            </a:pPr>
            <a:r>
              <a:rPr lang="ru-RU" sz="1300" cap="all" dirty="0">
                <a:solidFill>
                  <a:srgbClr val="000000"/>
                </a:solidFill>
                <a:latin typeface="Oswald"/>
                <a:ea typeface="Oswald"/>
                <a:cs typeface="Oswald"/>
                <a:sym typeface="Oswald"/>
              </a:rPr>
              <a:t>Е</a:t>
            </a:r>
            <a:r>
              <a:rPr lang="ru-RU" sz="1300" cap="all" dirty="0" smtClean="0">
                <a:solidFill>
                  <a:srgbClr val="000000"/>
                </a:solidFill>
                <a:latin typeface="Oswald"/>
                <a:ea typeface="Oswald"/>
                <a:cs typeface="Oswald"/>
                <a:sym typeface="Oswald"/>
              </a:rPr>
              <a:t>диновременное денежное пособие выпускникам</a:t>
            </a:r>
            <a:endParaRPr lang="ru-RU" sz="1200" cap="all" dirty="0">
              <a:solidFill>
                <a:srgbClr val="000000"/>
              </a:solidFill>
              <a:latin typeface="Oswald" panose="020B0604020202020204" charset="-52"/>
              <a:ea typeface="Oswald" panose="020B0604020202020204" charset="-52"/>
              <a:cs typeface="Oswald" panose="020B0604020202020204" charset="-52"/>
              <a:sym typeface="Oswald" panose="020B0604020202020204" charset="-52"/>
            </a:endParaRPr>
          </a:p>
        </p:txBody>
      </p:sp>
    </p:spTree>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Oswald"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Oswald"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Oswald"/>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Oswald"/>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14020</TotalTime>
  <Words>9112</Words>
  <Application>Microsoft Office PowerPoint</Application>
  <PresentationFormat>Экран (16:9)</PresentationFormat>
  <Paragraphs>777</Paragraphs>
  <Slides>53</Slides>
  <Notes>52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53</vt:i4>
      </vt:variant>
    </vt:vector>
  </HeadingPairs>
  <TitlesOfParts>
    <vt:vector size="56" baseType="lpstr">
      <vt:lpstr>Oswald</vt:lpstr>
      <vt:lpstr>Arial</vt:lpstr>
      <vt:lpstr>Аспект</vt:lpstr>
      <vt:lpstr>Государственная информационная система «Единая централизованная цифровая платформа в социальной сфере» (ГИС ЕЦЦП в социальной сфере)</vt:lpstr>
      <vt:lpstr>Основополагающие законы и нормативно-правовые документы, обеспечивающие предоставление мер социальной защиты</vt:lpstr>
      <vt:lpstr>Выплата материальной помощи студентам и слушателям, осваивающим программы профессионального обучения</vt:lpstr>
      <vt:lpstr>Презентация PowerPoint</vt:lpstr>
      <vt:lpstr>Ежемесячная денежная выплата</vt:lpstr>
      <vt:lpstr>Презентация PowerPoint</vt:lpstr>
      <vt:lpstr>Денежная компенсация на приобретение комплекта одежды, обуви, мягкого инвентаря для выпускников</vt:lpstr>
      <vt:lpstr>Презентация PowerPoint</vt:lpstr>
      <vt:lpstr>Единовременное денежное пособие выпускникам</vt:lpstr>
      <vt:lpstr>Презентация PowerPoint</vt:lpstr>
      <vt:lpstr>Презентация PowerPoint</vt:lpstr>
      <vt:lpstr>Презентация PowerPoint</vt:lpstr>
      <vt:lpstr>Компенсация стоимости проезда на общественном транспорте (городском (кроме такси) и в автобусах пригородных и внутрирайонных маршрутов)</vt:lpstr>
      <vt:lpstr>КОМПЕНСАЦИЯ СТОИМОСТИ ПРОЕЗДА НА ОБЩЕСТВЕННОМ ТРАНСПОРТЕ (ГОРОДСКОМ) (КРОМЕ ТАКСИ) И В АВТОБУСАХ ПРИГОРОДНЫХ И ВНУТРИРАЙОННЫХ МАРШРУТОВ)</vt:lpstr>
      <vt:lpstr>Презентация PowerPoint</vt:lpstr>
      <vt:lpstr>ОБЕСПЕЧЕНИЕ БЕСПЛАТНЫМ ПРОЕЗДОМ ОДИН РАЗ В ГОД К МЕСТУ ЖИТЕЛЬСТВА И ОБРАТНО К МЕСТУ УЧЕБЫ (ВЫДАЧА БИЛЕТОВ)</vt:lpstr>
      <vt:lpstr>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vt:lpstr>
      <vt:lpstr>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ОСВАИВАЮЩИХ ОСНОВНЫЕ ОБЩЕОБРАЗОВАТЕЛЬНЫЕ ПРОГРАММЫ НА ДОМУ</vt:lpstr>
      <vt:lpstr>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vt:lpstr>
      <vt:lpstr>ДЕНЕЖНАЯ КОМПЕНСАЦИЯ НА ОБЕСПЕЧЕНИЕ БЕСПЛАТНЫМ ДВУХРАЗОВЫМ ПИТАНИЕМ (ЗАВТРАК И ОБЕД) ОБУЧАЮЩИХСЯ С ОГРАНИЧЕННЫМИ ВОЗМОЖНОСТЯМИ ЗДОРОВЬЯ, В ТОМ ЧИСЛЕ ДЕТЕЙ-ИНВАЛИДОВ,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vt:lpstr>
      <vt:lpstr>Презентация PowerPoint</vt:lpstr>
      <vt:lpstr>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ОБЕСПЕЧЕНИИ</vt:lpstr>
      <vt:lpstr>ДЕНЕЖНАЯ КОМПЕНСАЦИЯ НА ОБЕСПЕЧЕНИЕ БЕСПЛАТНЫМ ПИТАНИЕМ ОБУЧАЮЩИХСЯ ПО ОЧНОЙ ФОРМЕ ОБУЧЕНИЯ ЗА СЧЕТ СРЕДСТВ ОБЛАСТНОГО БЮДЖЕТА ПО ОБРАЗОВАТЕЛЬНЫМ ПРОГРАММАМ СРЕДНЕГО ПРОФЕССИОНАЛЬНОГО ОБРАЗОВАНИЯ И (ИЛИ) ПРОГРАММАМ ПРОФЕССИОНАЛЬНОЙ ПОДГОТОВКИ ПО ПРОФЕССИЯМ РАБОЧИХ, ДОЛЖНОСТЯМ СЛУЖАЩИХ, НАХОДЯЩИХСЯ НА ПОЛНОМ ГОСУДАРСТВЕННОМ ОБЕСПЕЧЕНИИ</vt:lpstr>
      <vt:lpstr>Денежная компенсация на обеспечение бесплатным питанием отдельных категорий обучающихся, осваивающих основные общеобразовательные программы с применением электронного обучения и дистанционных образовательных технологий</vt:lpstr>
      <vt:lpstr>Презентация PowerPoint</vt:lpstr>
      <vt:lpstr>Презентация PowerPoint</vt:lpstr>
      <vt:lpstr>Презентация PowerPoint</vt:lpstr>
      <vt:lpstr>Презентация PowerPoint</vt:lpstr>
      <vt:lpstr>Презентация PowerPoint</vt:lpstr>
      <vt:lpstr>Денежная компенсация на приобретение комплекта одежды, обуви, мягкого инвентаря</vt:lpstr>
      <vt:lpstr>Презентация PowerPoint</vt:lpstr>
      <vt:lpstr>Презентация PowerPoint</vt:lpstr>
      <vt:lpstr>Презентация PowerPoint</vt:lpstr>
      <vt:lpstr>Презентация PowerPoint</vt:lpstr>
      <vt:lpstr>Компенсация затрат родителям на получение обучающимися общего образования в форме семейного образования</vt:lpstr>
      <vt:lpstr>Презентация PowerPoint</vt:lpstr>
      <vt:lpstr>Меры, назначаемые в натуральной форме</vt:lpstr>
      <vt:lpstr>Презентация PowerPoint</vt:lpstr>
      <vt:lpstr>Презентация PowerPoint</vt:lpstr>
      <vt:lpstr>Презентация PowerPoint</vt:lpstr>
      <vt:lpstr>Обеспечение бесплатным проездом на городском, пригородном транспорте, в сельской местности на внутрирайонном транспорте (кроме такси)</vt:lpstr>
      <vt:lpstr>Презентация PowerPoint</vt:lpstr>
      <vt:lpstr>Полное или частичное освобождение от родительской платы за присмотр и уход за ребенком, осваивающим образовательную программу дошкольного образования</vt:lpstr>
      <vt:lpstr>Презентация PowerPoint</vt:lpstr>
      <vt:lpstr>Презентация PowerPoint</vt:lpstr>
      <vt:lpstr>Презентация PowerPoint</vt:lpstr>
      <vt:lpstr>Обеспечение отдыха и оздоровления детей за счет бюджета</vt:lpstr>
      <vt:lpstr>ОБЕСПЕЧЕНИЕ ОТДЫХА И ОЗДОРОВЛЕНИЯ ДЕТЕЙ ЗА СЧЕТ БЮДЖЕТА</vt:lpstr>
      <vt:lpstr>Презентация PowerPoint</vt:lpstr>
      <vt:lpstr>Презентация PowerPoint</vt:lpstr>
      <vt:lpstr>Презентация PowerPoint</vt:lpstr>
      <vt:lpstr>Презентация PowerPoint</vt:lpstr>
      <vt:lpstr>Освобождение от платы за пользование жилым помещением (платы за наем) в общежитиях образовательных организаций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Единая государственная информационная система социального обеспечения (ЕГИССО)</dc:title>
  <dc:creator>Администратор безопасности</dc:creator>
  <cp:lastModifiedBy>Romanov</cp:lastModifiedBy>
  <cp:revision>281</cp:revision>
  <dcterms:modified xsi:type="dcterms:W3CDTF">2024-09-06T07:39:23Z</dcterms:modified>
</cp:coreProperties>
</file>