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9" r:id="rId4"/>
    <p:sldId id="273" r:id="rId5"/>
    <p:sldId id="274" r:id="rId6"/>
    <p:sldId id="278" r:id="rId7"/>
    <p:sldId id="259" r:id="rId8"/>
    <p:sldId id="260" r:id="rId9"/>
    <p:sldId id="261" r:id="rId10"/>
    <p:sldId id="262" r:id="rId11"/>
    <p:sldId id="265" r:id="rId12"/>
    <p:sldId id="266" r:id="rId13"/>
    <p:sldId id="267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11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78176" y="2062098"/>
            <a:ext cx="60486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Права ребенка в современном мире</a:t>
            </a:r>
          </a:p>
        </p:txBody>
      </p:sp>
      <p:pic>
        <p:nvPicPr>
          <p:cNvPr id="7" name="Picture 6" descr="6f0aebd3671ebea75c562ccd5644d45c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76" t="7419" r="21295" b="7683"/>
          <a:stretch>
            <a:fillRect/>
          </a:stretch>
        </p:blipFill>
        <p:spPr bwMode="auto">
          <a:xfrm>
            <a:off x="6120048" y="332655"/>
            <a:ext cx="1728440" cy="177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484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971600" y="1916832"/>
            <a:ext cx="7056784" cy="4104456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право на жилье и его неприкосновенность.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Никому не позволено врываться в ваш дом и лишать вас жилья. Дети должны чувствовать себя дома в полной безопасности. </a:t>
            </a:r>
          </a:p>
          <a:p>
            <a:pPr indent="457200" algn="just"/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Здоровье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– главная ценность человека. У каждого ребенка есть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право на охрану здоровья и медицинское обслуживание.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на образование.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Ребенок должен иметь возможность учиться, чтобы развивать свои таланты, умственные и физические способности. 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право на защиту от выполнения любой работы, которая может представлять опасность для его здоровья и служить препятствием в получении им образования.</a:t>
            </a: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4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5122" name="Picture 2" descr="C:\Users\адми\Desktop\100520_img_14207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8680"/>
            <a:ext cx="1440160" cy="11161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4432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971600" y="1988840"/>
            <a:ext cx="7056784" cy="3456384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на защиту от экономической эксплуатации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и от выполнения любой работы, которая может представлять опасность для его здоровья или служить препятствием в получении им образования, либо наносить ущерб его здоровью и физическому, умственному, духовному, моральному и социальному развитию.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В странах, подписавших Конвенцию ООН, устанавливается минимальный возраст для приема на работу, определяются необходимые требования о продолжительности рабочего дня и условий труда.</a:t>
            </a:r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8194" name="Picture 2" descr="C:\Users\адми\Desktop\08labgi0l1257703956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00" t="13436" r="11867"/>
          <a:stretch/>
        </p:blipFill>
        <p:spPr bwMode="auto">
          <a:xfrm>
            <a:off x="1259632" y="476673"/>
            <a:ext cx="1368152" cy="10805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76437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7196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899592" y="1700808"/>
            <a:ext cx="7056784" cy="4032448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на отдых и досуг, право участвовать в играх и развлекательных мероприятиях, соответствующих его возрасту, свободно участвовать в культурной жизни и заниматься искусством.</a:t>
            </a:r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Для отдыха и оздоровления детей в России созданы детские лагеря, детские сады, санатории. В городах работают детские театры, цирки, детские библиотеки, аттракционы в парках и развлекательные комплексы.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В нашей стране для детей открыты многочисленные кружки, студии, где можно заниматься пением и танцами, рисованием и изготовлением поделок из природного материала.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может выбирать развлечения и занятия по своим способностям и интересам.</a:t>
            </a:r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9218" name="Picture 2" descr="C:\Users\адми\Desktop\566_html_m36ce2c9e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11"/>
          <a:stretch/>
        </p:blipFill>
        <p:spPr bwMode="auto">
          <a:xfrm>
            <a:off x="1187624" y="565984"/>
            <a:ext cx="1512168" cy="9674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69924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57036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1115616" y="2348880"/>
            <a:ext cx="6858416" cy="3096344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на защиту от похищения.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Государство должно принимать необходимые меры для пресечения торговли детьми и их контрабанды в любых целях.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Дети должны знать, что  никогда нельзя поддаваться уговорам незнакомых взрослых пойти с ними погулять, покататься на машине, идти покупать игрушки. </a:t>
            </a:r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10242" name="Picture 2" descr="C:\Users\адми\Desktop\71083164.jpe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28"/>
          <a:stretch/>
        </p:blipFill>
        <p:spPr bwMode="auto">
          <a:xfrm>
            <a:off x="1115616" y="535152"/>
            <a:ext cx="1656184" cy="9867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67226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1115616" y="2348880"/>
            <a:ext cx="6858416" cy="3096344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пользоваться родной культурой и родным языком.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Россия – многонациональное государство, в котором живут много разных народов: русские, татары, евреи, чуваши, осетины, чукчи, ханты и другие. В нашей стране уважают культуру разных народов, воспитывают у каждого ребенка гордость за свой народ, свою культуру, свой язык. Детей разных национальностей учат дружить, ходить друг к другу в гости, вместе играть и учиться.</a:t>
            </a:r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11266" name="Picture 2" descr="C:\Users\адми\Desktop\989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6" t="2570" r="6038" b="4150"/>
          <a:stretch/>
        </p:blipFill>
        <p:spPr bwMode="auto">
          <a:xfrm>
            <a:off x="1187624" y="548680"/>
            <a:ext cx="1584176" cy="14864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66314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1043608" y="1484784"/>
            <a:ext cx="6858416" cy="4608512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на гражданство.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С самого рождения он является гражданином государства, в котором живет.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в нашей стране является россиянином, гражданином России, имеет право на заботу и охрану со стороны государства. Это право подтверждает первый документ каждого ребенка – свидетельство о рождении.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Когда ребенку исполняется четырнадцать лет, он получает следующий документ – паспорт гражданина России. В паспорте указаны имя, отчество и фамилия человека, дата его рождения, адрес.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     На обложке паспорта изображен российский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      		 герб.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     Каждый гражданин обязан любить свою </a:t>
            </a:r>
            <a:r>
              <a:rPr lang="ru-RU" sz="1600" dirty="0" err="1" smtClean="0">
                <a:solidFill>
                  <a:srgbClr val="000000"/>
                </a:solidFill>
                <a:latin typeface="Georgia" pitchFamily="18" charset="0"/>
              </a:rPr>
              <a:t>Ро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-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дину и участвовать в жизни своей  страны, </a:t>
            </a:r>
            <a:r>
              <a:rPr lang="ru-RU" sz="1600" dirty="0" err="1" smtClean="0">
                <a:solidFill>
                  <a:srgbClr val="000000"/>
                </a:solidFill>
                <a:latin typeface="Georgia" pitchFamily="18" charset="0"/>
              </a:rPr>
              <a:t>вста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-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</a:t>
            </a:r>
            <a:r>
              <a:rPr lang="ru-RU" sz="1600" dirty="0" err="1" smtClean="0">
                <a:solidFill>
                  <a:srgbClr val="000000"/>
                </a:solidFill>
                <a:latin typeface="Georgia" pitchFamily="18" charset="0"/>
              </a:rPr>
              <a:t>вать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на ее защиту, если ей грозит опасность,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быть честным, справедливым, смелым, </a:t>
            </a:r>
            <a:r>
              <a:rPr lang="ru-RU" sz="1600" dirty="0" err="1" smtClean="0">
                <a:solidFill>
                  <a:srgbClr val="000000"/>
                </a:solidFill>
                <a:latin typeface="Georgia" pitchFamily="18" charset="0"/>
              </a:rPr>
              <a:t>мужест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-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венным.</a:t>
            </a: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12290" name="Picture 2" descr="C:\Users\адми\Desktop\REG149856571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52" r="24476"/>
          <a:stretch/>
        </p:blipFill>
        <p:spPr bwMode="auto">
          <a:xfrm>
            <a:off x="1475656" y="4077072"/>
            <a:ext cx="1297424" cy="1850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C:\Users\адми\Desktop\hoWQbg3qTX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269" y="476672"/>
            <a:ext cx="1359323" cy="909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2628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5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8175" y="2420888"/>
            <a:ext cx="6907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Спасибо </a:t>
            </a:r>
            <a:r>
              <a:rPr lang="ru-RU" sz="5400" b="1" cap="none" spc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 </a:t>
            </a:r>
            <a:r>
              <a:rPr lang="ru-RU" sz="5400" b="1" cap="none" spc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внимание</a:t>
            </a:r>
            <a:endParaRPr lang="ru-RU" sz="54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26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5442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70C0"/>
                </a:solidFill>
                <a:latin typeface="Arial Black" pitchFamily="34" charset="0"/>
              </a:rPr>
              <a:t>20 ноября </a:t>
            </a:r>
            <a:br>
              <a:rPr lang="ru-RU" sz="4800" dirty="0" smtClean="0">
                <a:solidFill>
                  <a:srgbClr val="0070C0"/>
                </a:solidFill>
                <a:latin typeface="Arial Black" pitchFamily="34" charset="0"/>
              </a:rPr>
            </a:br>
            <a:r>
              <a:rPr lang="ru-RU" sz="4800" dirty="0" smtClean="0">
                <a:solidFill>
                  <a:srgbClr val="0070C0"/>
                </a:solidFill>
                <a:latin typeface="Arial Black" pitchFamily="34" charset="0"/>
              </a:rPr>
              <a:t>Всероссийский День правовой помощи детям</a:t>
            </a:r>
            <a:endParaRPr lang="ru-RU" sz="4800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защищает права ребенка?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1. Органы государственной власти РФ, органы местного самоуправления</a:t>
            </a:r>
          </a:p>
          <a:p>
            <a:pPr>
              <a:buNone/>
            </a:pPr>
            <a:r>
              <a:rPr lang="ru-RU" dirty="0" smtClean="0"/>
              <a:t>2. Родители ребенка, лица, их заменяющие</a:t>
            </a:r>
          </a:p>
          <a:p>
            <a:pPr>
              <a:buNone/>
            </a:pPr>
            <a:r>
              <a:rPr lang="ru-RU" dirty="0" smtClean="0"/>
              <a:t>3. Педагогические .медицинские, социальные работники, психологи и др. специалисты, которые несут ответственность за воспитание, образование, охрану здоровья, социальную защиту и социальное обслуживание.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Основные международные документы, касающиеся прав детей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4000" dirty="0" smtClean="0"/>
              <a:t>Декларация прав ребенка (1959)</a:t>
            </a:r>
          </a:p>
          <a:p>
            <a:pPr>
              <a:buNone/>
            </a:pPr>
            <a:r>
              <a:rPr lang="ru-RU" sz="4000" dirty="0" smtClean="0"/>
              <a:t>Конвенция ООН о правах ребенка (1989)</a:t>
            </a:r>
          </a:p>
          <a:p>
            <a:pPr>
              <a:buNone/>
            </a:pPr>
            <a:r>
              <a:rPr lang="ru-RU" sz="4000" dirty="0" smtClean="0"/>
              <a:t>Всемирная декларация об обеспечении выживания, защиты и развития детей (1990)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83056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7030A0"/>
                </a:solidFill>
              </a:rPr>
              <a:t>Семейный Кодекс РФ </a:t>
            </a:r>
            <a:br>
              <a:rPr lang="ru-RU" sz="5400" dirty="0" smtClean="0">
                <a:solidFill>
                  <a:srgbClr val="7030A0"/>
                </a:solidFill>
              </a:rPr>
            </a:br>
            <a:r>
              <a:rPr lang="ru-RU" sz="5400" dirty="0" smtClean="0">
                <a:solidFill>
                  <a:srgbClr val="7030A0"/>
                </a:solidFill>
              </a:rPr>
              <a:t>Закон «Об основных гарантиях прав ребенка в РФ»</a:t>
            </a:r>
            <a:br>
              <a:rPr lang="ru-RU" sz="5400" dirty="0" smtClean="0">
                <a:solidFill>
                  <a:srgbClr val="7030A0"/>
                </a:solidFill>
              </a:rPr>
            </a:br>
            <a:r>
              <a:rPr lang="ru-RU" sz="5400" dirty="0" smtClean="0">
                <a:solidFill>
                  <a:srgbClr val="7030A0"/>
                </a:solidFill>
              </a:rPr>
              <a:t>Закон «Об образовании»</a:t>
            </a:r>
            <a:endParaRPr lang="ru-RU" sz="5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00768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Ст. 65 п. 1 Семейного кодекса гласит, что «родительские права не могут осуществляться в противоречии с интересами детей. Обеспечение интересов детей должно быть предметом основной заботы их родителей. При осуществлении родительских прав взрослые не вправе причинять вред физическому и психическому здоровью детей, их нравственному развитию. Способы воспитания детей должны исключать пренебрежительное, жестокое, грубое, унижающее человеческое достоинство, обращение, оскорбление или эксплуатацию детей.</a:t>
            </a:r>
            <a:endParaRPr lang="ru-RU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620688"/>
            <a:ext cx="7772400" cy="5688632"/>
          </a:xfrm>
        </p:spPr>
        <p:txBody>
          <a:bodyPr anchor="t">
            <a:normAutofit/>
          </a:bodyPr>
          <a:lstStyle/>
          <a:p>
            <a:pPr indent="457200" algn="just"/>
            <a:endParaRPr lang="ru-RU" sz="16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r>
              <a:rPr lang="ru-RU" sz="2400" b="1" dirty="0" smtClean="0">
                <a:solidFill>
                  <a:srgbClr val="000000"/>
                </a:solidFill>
                <a:latin typeface="Georgia" pitchFamily="18" charset="0"/>
              </a:rPr>
              <a:t>Конвенция ООН защищает права детей всего мира.</a:t>
            </a:r>
            <a:r>
              <a:rPr lang="ru-RU" sz="2400" dirty="0" smtClean="0">
                <a:solidFill>
                  <a:srgbClr val="000000"/>
                </a:solidFill>
                <a:latin typeface="Georgia" pitchFamily="18" charset="0"/>
              </a:rPr>
              <a:t> Это главный международный документ детей, который подписали люди нашей планеты .</a:t>
            </a:r>
            <a:endParaRPr lang="ru-RU" sz="24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/>
            <a:endParaRPr lang="ru-RU" sz="24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1026" name="Picture 2" descr="C:\Users\адми\Desktop\ПРАВА РЕБЕНКА\100171090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04"/>
          <a:stretch/>
        </p:blipFill>
        <p:spPr bwMode="auto">
          <a:xfrm>
            <a:off x="3500430" y="3071810"/>
            <a:ext cx="1905000" cy="28407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15257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</a:t>
            </a:r>
            <a:r>
              <a:rPr lang="ru-RU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974264" y="1628800"/>
            <a:ext cx="7056784" cy="4752528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400" b="1" dirty="0" smtClean="0">
                <a:solidFill>
                  <a:srgbClr val="000000"/>
                </a:solidFill>
                <a:latin typeface="Georgia" pitchFamily="18" charset="0"/>
              </a:rPr>
              <a:t>право имя. Каждый ребенок имеет право на жизнь</a:t>
            </a:r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 и развитие. Об охране жизни ребенка заботятся государство, родители, педагоги, врачи, полиция и многие другие люди. </a:t>
            </a:r>
            <a:r>
              <a:rPr lang="ru-RU" sz="1400" b="1" dirty="0" smtClean="0">
                <a:solidFill>
                  <a:srgbClr val="000000"/>
                </a:solidFill>
                <a:latin typeface="Georgia" pitchFamily="18" charset="0"/>
              </a:rPr>
              <a:t>Никто и никогда не может лишить ребенка жизни.</a:t>
            </a:r>
          </a:p>
          <a:p>
            <a:pPr indent="457200" algn="just"/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Взрослые придумали для всех людей на Земле особые правила поведения на улице, дома, на воде, в автомобиле. Даже в детском саду малышей знакомят с предметом, который называется </a:t>
            </a:r>
            <a:r>
              <a:rPr lang="ru-RU" sz="1400" b="1" i="1" dirty="0" smtClean="0">
                <a:solidFill>
                  <a:srgbClr val="000000"/>
                </a:solidFill>
                <a:latin typeface="Georgia" pitchFamily="18" charset="0"/>
              </a:rPr>
              <a:t>обеспечение безопасности жизнедеятельности (ОБЖ).</a:t>
            </a:r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Если дети будут соблюдать правила ОБЖ, с ними никогда не случится ничего плохого. Вот некоторое из этих правил.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«Зажигалка-не игрушка!»-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Помнит каждый дошколенок.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Что огонь вам-не подружка,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Дети знать должны с пеленок!</a:t>
            </a: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	</a:t>
            </a:r>
          </a:p>
          <a:p>
            <a:pPr indent="457200" algn="just"/>
            <a:r>
              <a:rPr lang="ru-RU" sz="1400" i="1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С феном шутки очень плохи!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	Объясните это крохе.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	Ну а если у воды-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	Тут не избежать беды!</a:t>
            </a:r>
          </a:p>
          <a:p>
            <a:pPr indent="457200" algn="just"/>
            <a:endParaRPr lang="ru-RU" sz="1400" i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3074" name="Picture 2" descr="C:\Users\адми\Desktop\740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920" y="340688"/>
            <a:ext cx="1248410" cy="11489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3075" name="Picture 3" descr="C:\Users\адми\Desktop\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075" y="3627492"/>
            <a:ext cx="1367525" cy="1025644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адми\Desktop\i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920" y="4653136"/>
            <a:ext cx="1905000" cy="142875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578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974264" y="1628800"/>
            <a:ext cx="7056784" cy="4752528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право знать своих родителей, право на их заботу.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Родители несут по закону ответственность за ребенка, управляют и руководят ребенком в осуществлении им прав, признанных Конвенцией ООН. Родители заботятся о ребенке,  а ребенок уважительно относится к ним, проявляет почтение.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право жить в благополучной дружной семье. Хорошо, когда ребенка окружают несколько поколений семьи: мама и папа, бабушки и дедушки, прабабушки и прадедушки.</a:t>
            </a: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	     </a:t>
            </a:r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Можно вместе с ребенком составить</a:t>
            </a:r>
          </a:p>
          <a:p>
            <a:pPr indent="457200" algn="just"/>
            <a:r>
              <a:rPr lang="ru-RU" sz="14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		 генеалогическое древо. Оно выглядит вот так.</a:t>
            </a:r>
          </a:p>
          <a:p>
            <a:pPr indent="457200" algn="just"/>
            <a:r>
              <a:rPr lang="ru-RU" sz="14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		</a:t>
            </a:r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4098" name="Picture 2" descr="C:\Users\адми\Desktop\56921158_1269511334_Prava_rebenka_0010_novuyy_razmer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55"/>
          <a:stretch/>
        </p:blipFill>
        <p:spPr bwMode="auto">
          <a:xfrm>
            <a:off x="1249980" y="404664"/>
            <a:ext cx="1521820" cy="10152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4099" name="Picture 3" descr="C:\Users\адми\Desktop\77740243_1314950917_tree_21001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8" t="2729" r="3085" b="3548"/>
          <a:stretch/>
        </p:blipFill>
        <p:spPr bwMode="auto">
          <a:xfrm>
            <a:off x="1187624" y="3717032"/>
            <a:ext cx="2651577" cy="251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91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5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900</Words>
  <Application>Microsoft Office PowerPoint</Application>
  <PresentationFormat>Экран (4:3)</PresentationFormat>
  <Paragraphs>77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20 ноября  Всероссийский День правовой помощи детям</vt:lpstr>
      <vt:lpstr>Кто защищает права ребенка?</vt:lpstr>
      <vt:lpstr>Основные международные документы, касающиеся прав детей</vt:lpstr>
      <vt:lpstr>Семейный Кодекс РФ  Закон «Об основных гарантиях прав ребенка в РФ» Закон «Об образовании»</vt:lpstr>
      <vt:lpstr>Ст. 65 п. 1 Семейного кодекса гласит, что «родительские права не могут осуществляться в противоречии с интересами детей. Обеспечение интересов детей должно быть предметом основной заботы их родителей. При осуществлении родительских прав взрослые не вправе причинять вред физическому и психическому здоровью детей, их нравственному развитию. Способы воспитания детей должны исключать пренебрежительное, жестокое, грубое, унижающее человеческое достоинство, обращение, оскорбление или эксплуатацию детей.</vt:lpstr>
      <vt:lpstr>Презентация PowerPoint</vt:lpstr>
      <vt:lpstr>Каждый ребенок  имеет право:</vt:lpstr>
      <vt:lpstr>Каждый ребенок  имеет право:</vt:lpstr>
      <vt:lpstr>Каждый ребенок  имеет право:</vt:lpstr>
      <vt:lpstr>Каждый ребенок  имеет право:</vt:lpstr>
      <vt:lpstr>Каждый ребенок  имеет право:</vt:lpstr>
      <vt:lpstr>Каждый ребенок  имеет право:</vt:lpstr>
      <vt:lpstr>Каждый ребенок  имеет право:</vt:lpstr>
      <vt:lpstr>Каждый ребенок  имеет право: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Nitro</cp:lastModifiedBy>
  <cp:revision>46</cp:revision>
  <dcterms:created xsi:type="dcterms:W3CDTF">2012-08-01T11:30:26Z</dcterms:created>
  <dcterms:modified xsi:type="dcterms:W3CDTF">2021-11-12T08:36:15Z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138362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