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ms-powerpoint.presentation.macroEnabled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2" r:id="rId3"/>
    <p:sldId id="279" r:id="rId4"/>
    <p:sldId id="273" r:id="rId5"/>
    <p:sldId id="274" r:id="rId6"/>
    <p:sldId id="278" r:id="rId7"/>
    <p:sldId id="259" r:id="rId8"/>
    <p:sldId id="260" r:id="rId9"/>
    <p:sldId id="261" r:id="rId10"/>
    <p:sldId id="262" r:id="rId11"/>
    <p:sldId id="265" r:id="rId12"/>
    <p:sldId id="266" r:id="rId13"/>
    <p:sldId id="267" r:id="rId14"/>
    <p:sldId id="268" r:id="rId15"/>
    <p:sldId id="269" r:id="rId16"/>
    <p:sldId id="271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1114" y="-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12.11.2021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12.11.2021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12.11.2021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12.11.2021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7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278176" y="2062098"/>
            <a:ext cx="6048672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Права ребенка в современном мире</a:t>
            </a:r>
          </a:p>
        </p:txBody>
      </p:sp>
      <p:pic>
        <p:nvPicPr>
          <p:cNvPr id="7" name="Picture 6" descr="6f0aebd3671ebea75c562ccd5644d45c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676" t="7419" r="21295" b="7683"/>
          <a:stretch>
            <a:fillRect/>
          </a:stretch>
        </p:blipFill>
        <p:spPr bwMode="auto">
          <a:xfrm>
            <a:off x="6120048" y="332655"/>
            <a:ext cx="1728440" cy="17756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148455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Каждый ребенок</a:t>
            </a:r>
            <a:br>
              <a:rPr lang="ru-RU" sz="24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</a:br>
            <a:r>
              <a:rPr lang="ru-RU" sz="24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 имеет право:</a:t>
            </a:r>
            <a:endParaRPr lang="ru-RU" sz="2400" dirty="0">
              <a:effectLst>
                <a:glow rad="45500">
                  <a:schemeClr val="accent1">
                    <a:satMod val="220000"/>
                    <a:alpha val="35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рямоугольник с двумя скругленными соседними углами 2"/>
          <p:cNvSpPr/>
          <p:nvPr/>
        </p:nvSpPr>
        <p:spPr>
          <a:xfrm>
            <a:off x="971600" y="1916832"/>
            <a:ext cx="7056784" cy="4104456"/>
          </a:xfrm>
          <a:prstGeom prst="round2SameRect">
            <a:avLst>
              <a:gd name="adj1" fmla="val 7134"/>
              <a:gd name="adj2" fmla="val 0"/>
            </a:avLst>
          </a:prstGeom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indent="457200" algn="just"/>
            <a:r>
              <a:rPr lang="ru-RU" sz="1600" dirty="0" smtClean="0">
                <a:solidFill>
                  <a:srgbClr val="000000"/>
                </a:solidFill>
                <a:latin typeface="Georgia" pitchFamily="18" charset="0"/>
              </a:rPr>
              <a:t>Каждый ребенок имеет </a:t>
            </a:r>
            <a:r>
              <a:rPr lang="ru-RU" sz="1600" b="1" dirty="0" smtClean="0">
                <a:solidFill>
                  <a:srgbClr val="000000"/>
                </a:solidFill>
                <a:latin typeface="Georgia" pitchFamily="18" charset="0"/>
              </a:rPr>
              <a:t>право на жилье и его неприкосновенность.</a:t>
            </a:r>
            <a:r>
              <a:rPr lang="ru-RU" sz="1600" dirty="0" smtClean="0">
                <a:solidFill>
                  <a:srgbClr val="000000"/>
                </a:solidFill>
                <a:latin typeface="Georgia" pitchFamily="18" charset="0"/>
              </a:rPr>
              <a:t> Никому не позволено врываться в ваш дом и лишать вас жилья. Дети должны чувствовать себя дома в полной безопасности. </a:t>
            </a:r>
          </a:p>
          <a:p>
            <a:pPr indent="457200" algn="just"/>
            <a:r>
              <a:rPr lang="ru-RU" sz="1600" b="1" dirty="0" smtClean="0">
                <a:solidFill>
                  <a:srgbClr val="000000"/>
                </a:solidFill>
                <a:latin typeface="Georgia" pitchFamily="18" charset="0"/>
              </a:rPr>
              <a:t>Здоровье</a:t>
            </a:r>
            <a:r>
              <a:rPr lang="ru-RU" sz="1600" dirty="0" smtClean="0">
                <a:solidFill>
                  <a:srgbClr val="000000"/>
                </a:solidFill>
                <a:latin typeface="Georgia" pitchFamily="18" charset="0"/>
              </a:rPr>
              <a:t> – главная ценность человека. У каждого ребенка есть </a:t>
            </a:r>
            <a:r>
              <a:rPr lang="ru-RU" sz="1600" b="1" dirty="0" smtClean="0">
                <a:solidFill>
                  <a:srgbClr val="000000"/>
                </a:solidFill>
                <a:latin typeface="Georgia" pitchFamily="18" charset="0"/>
              </a:rPr>
              <a:t>право на охрану здоровья и медицинское обслуживание.</a:t>
            </a:r>
            <a:r>
              <a:rPr lang="ru-RU" sz="1600" dirty="0" smtClean="0">
                <a:solidFill>
                  <a:srgbClr val="000000"/>
                </a:solidFill>
                <a:latin typeface="Georgia" pitchFamily="18" charset="0"/>
              </a:rPr>
              <a:t> </a:t>
            </a:r>
          </a:p>
          <a:p>
            <a:pPr indent="457200" algn="just"/>
            <a:r>
              <a:rPr lang="ru-RU" sz="1600" dirty="0" smtClean="0">
                <a:solidFill>
                  <a:srgbClr val="000000"/>
                </a:solidFill>
                <a:latin typeface="Georgia" pitchFamily="18" charset="0"/>
              </a:rPr>
              <a:t>Каждый ребенок имеет </a:t>
            </a:r>
            <a:r>
              <a:rPr lang="ru-RU" sz="1600" b="1" dirty="0" smtClean="0">
                <a:solidFill>
                  <a:srgbClr val="000000"/>
                </a:solidFill>
                <a:latin typeface="Georgia" pitchFamily="18" charset="0"/>
              </a:rPr>
              <a:t> право на образование.</a:t>
            </a:r>
            <a:r>
              <a:rPr lang="ru-RU" sz="1600" dirty="0" smtClean="0">
                <a:solidFill>
                  <a:srgbClr val="000000"/>
                </a:solidFill>
                <a:latin typeface="Georgia" pitchFamily="18" charset="0"/>
              </a:rPr>
              <a:t> Ребенок должен иметь возможность учиться, чтобы развивать свои таланты, умственные и физические способности. </a:t>
            </a:r>
          </a:p>
          <a:p>
            <a:pPr indent="457200" algn="just"/>
            <a:r>
              <a:rPr lang="ru-RU" sz="1600" dirty="0" smtClean="0">
                <a:solidFill>
                  <a:srgbClr val="000000"/>
                </a:solidFill>
                <a:latin typeface="Georgia" pitchFamily="18" charset="0"/>
              </a:rPr>
              <a:t>Ребенок имеет </a:t>
            </a:r>
            <a:r>
              <a:rPr lang="ru-RU" sz="1600" b="1" dirty="0" smtClean="0">
                <a:solidFill>
                  <a:srgbClr val="000000"/>
                </a:solidFill>
                <a:latin typeface="Georgia" pitchFamily="18" charset="0"/>
              </a:rPr>
              <a:t>право на защиту от выполнения любой работы, которая может представлять опасность для его здоровья и служить препятствием в получении им образования.</a:t>
            </a:r>
          </a:p>
          <a:p>
            <a:pPr indent="457200" algn="just"/>
            <a:endParaRPr lang="ru-RU" sz="1600" dirty="0" smtClean="0">
              <a:solidFill>
                <a:srgbClr val="000000"/>
              </a:solidFill>
              <a:latin typeface="Georgia" pitchFamily="18" charset="0"/>
            </a:endParaRPr>
          </a:p>
          <a:p>
            <a:pPr indent="457200" algn="just"/>
            <a:endParaRPr lang="ru-RU" sz="1600" dirty="0" smtClean="0">
              <a:solidFill>
                <a:srgbClr val="000000"/>
              </a:solidFill>
              <a:latin typeface="Georgia" pitchFamily="18" charset="0"/>
            </a:endParaRPr>
          </a:p>
          <a:p>
            <a:pPr indent="457200" algn="just"/>
            <a:endParaRPr lang="ru-RU" sz="1600" dirty="0" smtClean="0">
              <a:solidFill>
                <a:srgbClr val="000000"/>
              </a:solidFill>
              <a:latin typeface="Georgia" pitchFamily="18" charset="0"/>
            </a:endParaRPr>
          </a:p>
          <a:p>
            <a:pPr indent="457200" algn="just"/>
            <a:endParaRPr lang="ru-RU" sz="1600" b="1" dirty="0" smtClean="0">
              <a:solidFill>
                <a:srgbClr val="000000"/>
              </a:solidFill>
              <a:latin typeface="Georgia" pitchFamily="18" charset="0"/>
            </a:endParaRPr>
          </a:p>
          <a:p>
            <a:pPr indent="457200" algn="just"/>
            <a:endParaRPr lang="ru-RU" sz="1600" b="1" dirty="0" smtClean="0">
              <a:solidFill>
                <a:srgbClr val="000000"/>
              </a:solidFill>
              <a:latin typeface="Georgia" pitchFamily="18" charset="0"/>
            </a:endParaRPr>
          </a:p>
          <a:p>
            <a:pPr indent="457200" algn="just"/>
            <a:endParaRPr lang="ru-RU" sz="1600" dirty="0" smtClean="0">
              <a:solidFill>
                <a:srgbClr val="000000"/>
              </a:solidFill>
              <a:latin typeface="Georgia" pitchFamily="18" charset="0"/>
            </a:endParaRPr>
          </a:p>
          <a:p>
            <a:pPr indent="457200" algn="just"/>
            <a:endParaRPr lang="ru-RU" sz="1600" dirty="0" smtClean="0">
              <a:solidFill>
                <a:srgbClr val="000000"/>
              </a:solidFill>
              <a:latin typeface="Georgia" pitchFamily="18" charset="0"/>
            </a:endParaRPr>
          </a:p>
          <a:p>
            <a:pPr indent="457200" algn="just"/>
            <a:endParaRPr lang="ru-RU" sz="1400" dirty="0" smtClean="0">
              <a:solidFill>
                <a:srgbClr val="000000"/>
              </a:solidFill>
              <a:latin typeface="Georgia" pitchFamily="18" charset="0"/>
            </a:endParaRPr>
          </a:p>
          <a:p>
            <a:pPr indent="457200" algn="just"/>
            <a:endParaRPr lang="ru-RU" sz="1600" dirty="0">
              <a:solidFill>
                <a:srgbClr val="000000"/>
              </a:solidFill>
              <a:latin typeface="Georgia" pitchFamily="18" charset="0"/>
            </a:endParaRPr>
          </a:p>
        </p:txBody>
      </p:sp>
      <p:pic>
        <p:nvPicPr>
          <p:cNvPr id="5122" name="Picture 2" descr="C:\Users\адми\Desktop\100520_img_142077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548680"/>
            <a:ext cx="1440160" cy="111612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5">
                <a:lumMod val="40000"/>
                <a:lumOff val="60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val="37443237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5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Каждый ребенок</a:t>
            </a:r>
            <a:br>
              <a:rPr lang="ru-RU" sz="24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</a:br>
            <a:r>
              <a:rPr lang="ru-RU" sz="24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 имеет право:</a:t>
            </a:r>
            <a:endParaRPr lang="ru-RU" sz="2400" dirty="0"/>
          </a:p>
        </p:txBody>
      </p:sp>
      <p:sp>
        <p:nvSpPr>
          <p:cNvPr id="3" name="Прямоугольник с двумя скругленными соседними углами 2"/>
          <p:cNvSpPr/>
          <p:nvPr/>
        </p:nvSpPr>
        <p:spPr>
          <a:xfrm>
            <a:off x="971600" y="1988840"/>
            <a:ext cx="7056784" cy="3456384"/>
          </a:xfrm>
          <a:prstGeom prst="round2SameRect">
            <a:avLst>
              <a:gd name="adj1" fmla="val 7134"/>
              <a:gd name="adj2" fmla="val 0"/>
            </a:avLst>
          </a:prstGeom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indent="457200" algn="just"/>
            <a:r>
              <a:rPr lang="ru-RU" sz="1600" dirty="0" smtClean="0">
                <a:solidFill>
                  <a:srgbClr val="000000"/>
                </a:solidFill>
                <a:latin typeface="Georgia" pitchFamily="18" charset="0"/>
              </a:rPr>
              <a:t>Каждый ребенок имеет </a:t>
            </a:r>
            <a:r>
              <a:rPr lang="ru-RU" sz="1600" b="1" dirty="0" smtClean="0">
                <a:solidFill>
                  <a:srgbClr val="000000"/>
                </a:solidFill>
                <a:latin typeface="Georgia" pitchFamily="18" charset="0"/>
              </a:rPr>
              <a:t> право на защиту от экономической эксплуатации</a:t>
            </a:r>
            <a:r>
              <a:rPr lang="ru-RU" sz="1600" dirty="0" smtClean="0">
                <a:solidFill>
                  <a:srgbClr val="000000"/>
                </a:solidFill>
                <a:latin typeface="Georgia" pitchFamily="18" charset="0"/>
              </a:rPr>
              <a:t> и от выполнения любой работы, которая может представлять опасность для его здоровья или служить препятствием в получении им образования, либо наносить ущерб его здоровью и физическому, умственному, духовному, моральному и социальному развитию.</a:t>
            </a:r>
          </a:p>
          <a:p>
            <a:pPr indent="457200" algn="just"/>
            <a:r>
              <a:rPr lang="ru-RU" sz="1600" dirty="0" smtClean="0">
                <a:solidFill>
                  <a:srgbClr val="000000"/>
                </a:solidFill>
                <a:latin typeface="Georgia" pitchFamily="18" charset="0"/>
              </a:rPr>
              <a:t>В странах, подписавших Конвенцию ООН, устанавливается минимальный возраст для приема на работу, определяются необходимые требования о продолжительности рабочего дня и условий труда.</a:t>
            </a:r>
            <a:endParaRPr lang="ru-RU" sz="1600" dirty="0">
              <a:solidFill>
                <a:srgbClr val="000000"/>
              </a:solidFill>
              <a:latin typeface="Georgia" pitchFamily="18" charset="0"/>
            </a:endParaRPr>
          </a:p>
        </p:txBody>
      </p:sp>
      <p:pic>
        <p:nvPicPr>
          <p:cNvPr id="8194" name="Picture 2" descr="C:\Users\адми\Desktop\08labgi0l1257703956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00" t="13436" r="11867"/>
          <a:stretch/>
        </p:blipFill>
        <p:spPr bwMode="auto">
          <a:xfrm>
            <a:off x="1259632" y="476673"/>
            <a:ext cx="1368152" cy="108059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5">
                <a:lumMod val="40000"/>
                <a:lumOff val="60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val="76437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5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07196"/>
            <a:ext cx="8229600" cy="1143000"/>
          </a:xfrm>
        </p:spPr>
        <p:txBody>
          <a:bodyPr>
            <a:normAutofit/>
          </a:bodyPr>
          <a:lstStyle/>
          <a:p>
            <a:r>
              <a:rPr lang="ru-RU" sz="24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Каждый ребенок</a:t>
            </a:r>
            <a:br>
              <a:rPr lang="ru-RU" sz="24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</a:br>
            <a:r>
              <a:rPr lang="ru-RU" sz="24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 имеет право:</a:t>
            </a:r>
            <a:endParaRPr lang="ru-RU" sz="2400" dirty="0"/>
          </a:p>
        </p:txBody>
      </p:sp>
      <p:sp>
        <p:nvSpPr>
          <p:cNvPr id="4" name="Прямоугольник с двумя скругленными соседними углами 3"/>
          <p:cNvSpPr/>
          <p:nvPr/>
        </p:nvSpPr>
        <p:spPr>
          <a:xfrm>
            <a:off x="899592" y="1700808"/>
            <a:ext cx="7056784" cy="4032448"/>
          </a:xfrm>
          <a:prstGeom prst="round2SameRect">
            <a:avLst>
              <a:gd name="adj1" fmla="val 7134"/>
              <a:gd name="adj2" fmla="val 0"/>
            </a:avLst>
          </a:prstGeom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indent="457200" algn="just"/>
            <a:r>
              <a:rPr lang="ru-RU" sz="1600" dirty="0" smtClean="0">
                <a:solidFill>
                  <a:srgbClr val="000000"/>
                </a:solidFill>
                <a:latin typeface="Georgia" pitchFamily="18" charset="0"/>
              </a:rPr>
              <a:t>Каждый ребенок имеет </a:t>
            </a:r>
            <a:r>
              <a:rPr lang="ru-RU" sz="1600" b="1" dirty="0" smtClean="0">
                <a:solidFill>
                  <a:srgbClr val="000000"/>
                </a:solidFill>
                <a:latin typeface="Georgia" pitchFamily="18" charset="0"/>
              </a:rPr>
              <a:t> право на отдых и досуг, право участвовать в играх и развлекательных мероприятиях, соответствующих его возрасту, свободно участвовать в культурной жизни и заниматься искусством.</a:t>
            </a:r>
            <a:endParaRPr lang="ru-RU" sz="1600" dirty="0" smtClean="0">
              <a:solidFill>
                <a:srgbClr val="000000"/>
              </a:solidFill>
              <a:latin typeface="Georgia" pitchFamily="18" charset="0"/>
            </a:endParaRPr>
          </a:p>
          <a:p>
            <a:pPr indent="457200" algn="just"/>
            <a:r>
              <a:rPr lang="ru-RU" sz="1600" dirty="0" smtClean="0">
                <a:solidFill>
                  <a:srgbClr val="000000"/>
                </a:solidFill>
                <a:latin typeface="Georgia" pitchFamily="18" charset="0"/>
              </a:rPr>
              <a:t>Для отдыха и оздоровления детей в России созданы детские лагеря, детские сады, санатории. В городах работают детские театры, цирки, детские библиотеки, аттракционы в парках и развлекательные комплексы.</a:t>
            </a:r>
          </a:p>
          <a:p>
            <a:pPr indent="457200" algn="just"/>
            <a:r>
              <a:rPr lang="ru-RU" sz="1600" dirty="0" smtClean="0">
                <a:solidFill>
                  <a:srgbClr val="000000"/>
                </a:solidFill>
                <a:latin typeface="Georgia" pitchFamily="18" charset="0"/>
              </a:rPr>
              <a:t>В нашей стране для детей открыты многочисленные кружки, студии, где можно заниматься пением и танцами, рисованием и изготовлением поделок из природного материала.</a:t>
            </a:r>
          </a:p>
          <a:p>
            <a:pPr indent="457200" algn="just"/>
            <a:r>
              <a:rPr lang="ru-RU" sz="1600" dirty="0" smtClean="0">
                <a:solidFill>
                  <a:srgbClr val="000000"/>
                </a:solidFill>
                <a:latin typeface="Georgia" pitchFamily="18" charset="0"/>
              </a:rPr>
              <a:t>Каждый ребенок может выбирать развлечения и занятия по своим способностям и интересам.</a:t>
            </a:r>
            <a:endParaRPr lang="ru-RU" sz="1600" dirty="0">
              <a:solidFill>
                <a:srgbClr val="000000"/>
              </a:solidFill>
              <a:latin typeface="Georgia" pitchFamily="18" charset="0"/>
            </a:endParaRPr>
          </a:p>
        </p:txBody>
      </p:sp>
      <p:pic>
        <p:nvPicPr>
          <p:cNvPr id="9218" name="Picture 2" descr="C:\Users\адми\Desktop\566_html_m36ce2c9e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211"/>
          <a:stretch/>
        </p:blipFill>
        <p:spPr bwMode="auto">
          <a:xfrm>
            <a:off x="1187624" y="565984"/>
            <a:ext cx="1512168" cy="96740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5">
                <a:lumMod val="40000"/>
                <a:lumOff val="60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val="26992476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5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457036"/>
            <a:ext cx="8229600" cy="1143000"/>
          </a:xfrm>
        </p:spPr>
        <p:txBody>
          <a:bodyPr>
            <a:normAutofit/>
          </a:bodyPr>
          <a:lstStyle/>
          <a:p>
            <a:r>
              <a:rPr lang="ru-RU" sz="24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Каждый ребенок</a:t>
            </a:r>
            <a:br>
              <a:rPr lang="ru-RU" sz="24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</a:br>
            <a:r>
              <a:rPr lang="ru-RU" sz="24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 имеет право:</a:t>
            </a:r>
            <a:endParaRPr lang="ru-RU" sz="2400" dirty="0"/>
          </a:p>
        </p:txBody>
      </p:sp>
      <p:sp>
        <p:nvSpPr>
          <p:cNvPr id="3" name="Прямоугольник с двумя скругленными соседними углами 2"/>
          <p:cNvSpPr/>
          <p:nvPr/>
        </p:nvSpPr>
        <p:spPr>
          <a:xfrm>
            <a:off x="1115616" y="2348880"/>
            <a:ext cx="6858416" cy="3096344"/>
          </a:xfrm>
          <a:prstGeom prst="round2SameRect">
            <a:avLst>
              <a:gd name="adj1" fmla="val 7134"/>
              <a:gd name="adj2" fmla="val 0"/>
            </a:avLst>
          </a:prstGeom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indent="457200" algn="just"/>
            <a:endParaRPr lang="ru-RU" sz="1600" dirty="0" smtClean="0">
              <a:solidFill>
                <a:srgbClr val="000000"/>
              </a:solidFill>
              <a:latin typeface="Georgia" pitchFamily="18" charset="0"/>
            </a:endParaRPr>
          </a:p>
          <a:p>
            <a:pPr indent="457200" algn="just"/>
            <a:endParaRPr lang="ru-RU" sz="1600" dirty="0" smtClean="0">
              <a:solidFill>
                <a:srgbClr val="000000"/>
              </a:solidFill>
              <a:latin typeface="Georgia" pitchFamily="18" charset="0"/>
            </a:endParaRPr>
          </a:p>
          <a:p>
            <a:pPr indent="457200" algn="just"/>
            <a:endParaRPr lang="ru-RU" sz="1600" dirty="0" smtClean="0">
              <a:solidFill>
                <a:srgbClr val="000000"/>
              </a:solidFill>
              <a:latin typeface="Georgia" pitchFamily="18" charset="0"/>
            </a:endParaRPr>
          </a:p>
          <a:p>
            <a:pPr indent="457200" algn="just"/>
            <a:r>
              <a:rPr lang="ru-RU" sz="1600" dirty="0" smtClean="0">
                <a:solidFill>
                  <a:srgbClr val="000000"/>
                </a:solidFill>
                <a:latin typeface="Georgia" pitchFamily="18" charset="0"/>
              </a:rPr>
              <a:t>Каждый ребенок имеет </a:t>
            </a:r>
            <a:r>
              <a:rPr lang="ru-RU" sz="1600" b="1" dirty="0" smtClean="0">
                <a:solidFill>
                  <a:srgbClr val="000000"/>
                </a:solidFill>
                <a:latin typeface="Georgia" pitchFamily="18" charset="0"/>
              </a:rPr>
              <a:t> право на защиту от похищения.</a:t>
            </a:r>
            <a:r>
              <a:rPr lang="ru-RU" sz="1600" dirty="0" smtClean="0">
                <a:solidFill>
                  <a:srgbClr val="000000"/>
                </a:solidFill>
                <a:latin typeface="Georgia" pitchFamily="18" charset="0"/>
              </a:rPr>
              <a:t> Государство должно принимать необходимые меры для пресечения торговли детьми и их контрабанды в любых целях.</a:t>
            </a:r>
          </a:p>
          <a:p>
            <a:pPr indent="457200" algn="just"/>
            <a:r>
              <a:rPr lang="ru-RU" sz="1600" dirty="0" smtClean="0">
                <a:solidFill>
                  <a:srgbClr val="000000"/>
                </a:solidFill>
                <a:latin typeface="Georgia" pitchFamily="18" charset="0"/>
              </a:rPr>
              <a:t>Дети должны знать, что  никогда нельзя поддаваться уговорам незнакомых взрослых пойти с ними погулять, покататься на машине, идти покупать игрушки. </a:t>
            </a:r>
            <a:endParaRPr lang="ru-RU" sz="1600" dirty="0">
              <a:solidFill>
                <a:srgbClr val="000000"/>
              </a:solidFill>
              <a:latin typeface="Georgia" pitchFamily="18" charset="0"/>
            </a:endParaRPr>
          </a:p>
        </p:txBody>
      </p:sp>
      <p:pic>
        <p:nvPicPr>
          <p:cNvPr id="10242" name="Picture 2" descr="C:\Users\адми\Desktop\71083164.jpe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3928"/>
          <a:stretch/>
        </p:blipFill>
        <p:spPr bwMode="auto">
          <a:xfrm>
            <a:off x="1115616" y="535152"/>
            <a:ext cx="1656184" cy="98676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5">
                <a:lumMod val="40000"/>
                <a:lumOff val="60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val="16722612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5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Каждый ребенок</a:t>
            </a:r>
            <a:br>
              <a:rPr lang="ru-RU" sz="24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</a:br>
            <a:r>
              <a:rPr lang="ru-RU" sz="24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 имеет право:</a:t>
            </a:r>
            <a:endParaRPr lang="ru-RU" sz="2400" dirty="0"/>
          </a:p>
        </p:txBody>
      </p:sp>
      <p:sp>
        <p:nvSpPr>
          <p:cNvPr id="3" name="Прямоугольник с двумя скругленными соседними углами 2"/>
          <p:cNvSpPr/>
          <p:nvPr/>
        </p:nvSpPr>
        <p:spPr>
          <a:xfrm>
            <a:off x="1115616" y="2348880"/>
            <a:ext cx="6858416" cy="3096344"/>
          </a:xfrm>
          <a:prstGeom prst="round2SameRect">
            <a:avLst>
              <a:gd name="adj1" fmla="val 7134"/>
              <a:gd name="adj2" fmla="val 0"/>
            </a:avLst>
          </a:prstGeom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indent="457200" algn="just"/>
            <a:r>
              <a:rPr lang="ru-RU" sz="1600" dirty="0" smtClean="0">
                <a:solidFill>
                  <a:srgbClr val="000000"/>
                </a:solidFill>
                <a:latin typeface="Georgia" pitchFamily="18" charset="0"/>
              </a:rPr>
              <a:t>Каждый ребенок имеет </a:t>
            </a:r>
            <a:r>
              <a:rPr lang="ru-RU" sz="1600" b="1" dirty="0" smtClean="0">
                <a:solidFill>
                  <a:srgbClr val="000000"/>
                </a:solidFill>
                <a:latin typeface="Georgia" pitchFamily="18" charset="0"/>
              </a:rPr>
              <a:t> право пользоваться родной культурой и родным языком.</a:t>
            </a:r>
          </a:p>
          <a:p>
            <a:pPr indent="457200" algn="just"/>
            <a:r>
              <a:rPr lang="ru-RU" sz="1600" dirty="0" smtClean="0">
                <a:solidFill>
                  <a:srgbClr val="000000"/>
                </a:solidFill>
                <a:latin typeface="Georgia" pitchFamily="18" charset="0"/>
              </a:rPr>
              <a:t>Россия – многонациональное государство, в котором живут много разных народов: русские, татары, евреи, чуваши, осетины, чукчи, ханты и другие. В нашей стране уважают культуру разных народов, воспитывают у каждого ребенка гордость за свой народ, свою культуру, свой язык. Детей разных национальностей учат дружить, ходить друг к другу в гости, вместе играть и учиться.</a:t>
            </a:r>
            <a:endParaRPr lang="ru-RU" sz="1600" dirty="0">
              <a:solidFill>
                <a:srgbClr val="000000"/>
              </a:solidFill>
              <a:latin typeface="Georgia" pitchFamily="18" charset="0"/>
            </a:endParaRPr>
          </a:p>
        </p:txBody>
      </p:sp>
      <p:pic>
        <p:nvPicPr>
          <p:cNvPr id="11266" name="Picture 2" descr="C:\Users\адми\Desktop\9898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86" t="2570" r="6038" b="4150"/>
          <a:stretch/>
        </p:blipFill>
        <p:spPr bwMode="auto">
          <a:xfrm>
            <a:off x="1187624" y="548680"/>
            <a:ext cx="1584176" cy="148648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5">
                <a:lumMod val="40000"/>
                <a:lumOff val="60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val="6631454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5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Каждый ребенок</a:t>
            </a:r>
            <a:br>
              <a:rPr lang="ru-RU" sz="24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</a:br>
            <a:r>
              <a:rPr lang="ru-RU" sz="24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 имеет право:</a:t>
            </a:r>
            <a:endParaRPr lang="ru-RU" sz="2400" dirty="0"/>
          </a:p>
        </p:txBody>
      </p:sp>
      <p:sp>
        <p:nvSpPr>
          <p:cNvPr id="3" name="Прямоугольник с двумя скругленными соседними углами 2"/>
          <p:cNvSpPr/>
          <p:nvPr/>
        </p:nvSpPr>
        <p:spPr>
          <a:xfrm>
            <a:off x="1043608" y="1484784"/>
            <a:ext cx="6858416" cy="4608512"/>
          </a:xfrm>
          <a:prstGeom prst="round2SameRect">
            <a:avLst>
              <a:gd name="adj1" fmla="val 7134"/>
              <a:gd name="adj2" fmla="val 0"/>
            </a:avLst>
          </a:prstGeom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indent="457200" algn="just"/>
            <a:r>
              <a:rPr lang="ru-RU" sz="1600" dirty="0" smtClean="0">
                <a:solidFill>
                  <a:srgbClr val="000000"/>
                </a:solidFill>
                <a:latin typeface="Georgia" pitchFamily="18" charset="0"/>
              </a:rPr>
              <a:t>Каждый ребенок имеет </a:t>
            </a:r>
            <a:r>
              <a:rPr lang="ru-RU" sz="1600" b="1" dirty="0" smtClean="0">
                <a:solidFill>
                  <a:srgbClr val="000000"/>
                </a:solidFill>
                <a:latin typeface="Georgia" pitchFamily="18" charset="0"/>
              </a:rPr>
              <a:t> право на гражданство.</a:t>
            </a:r>
            <a:r>
              <a:rPr lang="ru-RU" sz="1600" dirty="0" smtClean="0">
                <a:solidFill>
                  <a:srgbClr val="000000"/>
                </a:solidFill>
                <a:latin typeface="Georgia" pitchFamily="18" charset="0"/>
              </a:rPr>
              <a:t> С самого рождения он является гражданином государства, в котором живет.</a:t>
            </a:r>
          </a:p>
          <a:p>
            <a:pPr indent="457200" algn="just"/>
            <a:r>
              <a:rPr lang="ru-RU" sz="1600" dirty="0" smtClean="0">
                <a:solidFill>
                  <a:srgbClr val="000000"/>
                </a:solidFill>
                <a:latin typeface="Georgia" pitchFamily="18" charset="0"/>
              </a:rPr>
              <a:t>Каждый ребенок в нашей стране является россиянином, гражданином России, имеет право на заботу и охрану со стороны государства. Это право подтверждает первый документ каждого ребенка – свидетельство о рождении.</a:t>
            </a:r>
          </a:p>
          <a:p>
            <a:pPr indent="457200" algn="just"/>
            <a:r>
              <a:rPr lang="ru-RU" sz="1600" dirty="0" smtClean="0">
                <a:solidFill>
                  <a:srgbClr val="000000"/>
                </a:solidFill>
                <a:latin typeface="Georgia" pitchFamily="18" charset="0"/>
              </a:rPr>
              <a:t>Когда ребенку исполняется четырнадцать лет, он получает следующий документ – паспорт гражданина России. В паспорте указаны имя, отчество и фамилия человека, дата его рождения, адрес.</a:t>
            </a:r>
          </a:p>
          <a:p>
            <a:pPr indent="457200" algn="just"/>
            <a:r>
              <a:rPr lang="ru-RU" sz="1600" dirty="0">
                <a:solidFill>
                  <a:srgbClr val="000000"/>
                </a:solidFill>
                <a:latin typeface="Georgia" pitchFamily="18" charset="0"/>
              </a:rPr>
              <a:t>	</a:t>
            </a:r>
            <a:r>
              <a:rPr lang="ru-RU" sz="1600" dirty="0" smtClean="0">
                <a:solidFill>
                  <a:srgbClr val="000000"/>
                </a:solidFill>
                <a:latin typeface="Georgia" pitchFamily="18" charset="0"/>
              </a:rPr>
              <a:t>	      На обложке паспорта изображен российский</a:t>
            </a:r>
          </a:p>
          <a:p>
            <a:pPr indent="457200" algn="just"/>
            <a:r>
              <a:rPr lang="ru-RU" sz="1600" dirty="0">
                <a:solidFill>
                  <a:srgbClr val="000000"/>
                </a:solidFill>
                <a:latin typeface="Georgia" pitchFamily="18" charset="0"/>
              </a:rPr>
              <a:t> </a:t>
            </a:r>
            <a:r>
              <a:rPr lang="ru-RU" sz="1600" dirty="0" smtClean="0">
                <a:solidFill>
                  <a:srgbClr val="000000"/>
                </a:solidFill>
                <a:latin typeface="Georgia" pitchFamily="18" charset="0"/>
              </a:rPr>
              <a:t>       		 герб.</a:t>
            </a:r>
          </a:p>
          <a:p>
            <a:pPr indent="457200" algn="just"/>
            <a:r>
              <a:rPr lang="ru-RU" sz="1600" dirty="0">
                <a:solidFill>
                  <a:srgbClr val="000000"/>
                </a:solidFill>
                <a:latin typeface="Georgia" pitchFamily="18" charset="0"/>
              </a:rPr>
              <a:t>	</a:t>
            </a:r>
            <a:r>
              <a:rPr lang="ru-RU" sz="1600" dirty="0" smtClean="0">
                <a:solidFill>
                  <a:srgbClr val="000000"/>
                </a:solidFill>
                <a:latin typeface="Georgia" pitchFamily="18" charset="0"/>
              </a:rPr>
              <a:t>	      Каждый гражданин обязан любить свою </a:t>
            </a:r>
            <a:r>
              <a:rPr lang="ru-RU" sz="1600" dirty="0" err="1" smtClean="0">
                <a:solidFill>
                  <a:srgbClr val="000000"/>
                </a:solidFill>
                <a:latin typeface="Georgia" pitchFamily="18" charset="0"/>
              </a:rPr>
              <a:t>Ро</a:t>
            </a:r>
            <a:r>
              <a:rPr lang="ru-RU" sz="1600" dirty="0" smtClean="0">
                <a:solidFill>
                  <a:srgbClr val="000000"/>
                </a:solidFill>
                <a:latin typeface="Georgia" pitchFamily="18" charset="0"/>
              </a:rPr>
              <a:t>-</a:t>
            </a:r>
          </a:p>
          <a:p>
            <a:pPr indent="457200" algn="just"/>
            <a:r>
              <a:rPr lang="ru-RU" sz="1600" dirty="0">
                <a:solidFill>
                  <a:srgbClr val="000000"/>
                </a:solidFill>
                <a:latin typeface="Georgia" pitchFamily="18" charset="0"/>
              </a:rPr>
              <a:t>	</a:t>
            </a:r>
            <a:r>
              <a:rPr lang="ru-RU" sz="1600" dirty="0" smtClean="0">
                <a:solidFill>
                  <a:srgbClr val="000000"/>
                </a:solidFill>
                <a:latin typeface="Georgia" pitchFamily="18" charset="0"/>
              </a:rPr>
              <a:t>	 дину и участвовать в жизни своей  страны, </a:t>
            </a:r>
            <a:r>
              <a:rPr lang="ru-RU" sz="1600" dirty="0" err="1" smtClean="0">
                <a:solidFill>
                  <a:srgbClr val="000000"/>
                </a:solidFill>
                <a:latin typeface="Georgia" pitchFamily="18" charset="0"/>
              </a:rPr>
              <a:t>вста</a:t>
            </a:r>
            <a:r>
              <a:rPr lang="ru-RU" sz="1600" dirty="0" smtClean="0">
                <a:solidFill>
                  <a:srgbClr val="000000"/>
                </a:solidFill>
                <a:latin typeface="Georgia" pitchFamily="18" charset="0"/>
              </a:rPr>
              <a:t>-</a:t>
            </a:r>
          </a:p>
          <a:p>
            <a:pPr indent="457200" algn="just"/>
            <a:r>
              <a:rPr lang="ru-RU" sz="1600" dirty="0">
                <a:solidFill>
                  <a:srgbClr val="000000"/>
                </a:solidFill>
                <a:latin typeface="Georgia" pitchFamily="18" charset="0"/>
              </a:rPr>
              <a:t>	</a:t>
            </a:r>
            <a:r>
              <a:rPr lang="ru-RU" sz="1600" dirty="0" smtClean="0">
                <a:solidFill>
                  <a:srgbClr val="000000"/>
                </a:solidFill>
                <a:latin typeface="Georgia" pitchFamily="18" charset="0"/>
              </a:rPr>
              <a:t>	 </a:t>
            </a:r>
            <a:r>
              <a:rPr lang="ru-RU" sz="1600" dirty="0" err="1" smtClean="0">
                <a:solidFill>
                  <a:srgbClr val="000000"/>
                </a:solidFill>
                <a:latin typeface="Georgia" pitchFamily="18" charset="0"/>
              </a:rPr>
              <a:t>вать</a:t>
            </a:r>
            <a:r>
              <a:rPr lang="ru-RU" sz="1600" dirty="0" smtClean="0">
                <a:solidFill>
                  <a:srgbClr val="000000"/>
                </a:solidFill>
                <a:latin typeface="Georgia" pitchFamily="18" charset="0"/>
              </a:rPr>
              <a:t> на ее защиту, если ей грозит опасность,</a:t>
            </a:r>
          </a:p>
          <a:p>
            <a:pPr indent="457200" algn="just"/>
            <a:r>
              <a:rPr lang="ru-RU" sz="1600" dirty="0">
                <a:solidFill>
                  <a:srgbClr val="000000"/>
                </a:solidFill>
                <a:latin typeface="Georgia" pitchFamily="18" charset="0"/>
              </a:rPr>
              <a:t>	</a:t>
            </a:r>
            <a:r>
              <a:rPr lang="ru-RU" sz="1600" dirty="0" smtClean="0">
                <a:solidFill>
                  <a:srgbClr val="000000"/>
                </a:solidFill>
                <a:latin typeface="Georgia" pitchFamily="18" charset="0"/>
              </a:rPr>
              <a:t>	 быть честным, справедливым, смелым, </a:t>
            </a:r>
            <a:r>
              <a:rPr lang="ru-RU" sz="1600" dirty="0" err="1" smtClean="0">
                <a:solidFill>
                  <a:srgbClr val="000000"/>
                </a:solidFill>
                <a:latin typeface="Georgia" pitchFamily="18" charset="0"/>
              </a:rPr>
              <a:t>мужест</a:t>
            </a:r>
            <a:r>
              <a:rPr lang="ru-RU" sz="1600" dirty="0" smtClean="0">
                <a:solidFill>
                  <a:srgbClr val="000000"/>
                </a:solidFill>
                <a:latin typeface="Georgia" pitchFamily="18" charset="0"/>
              </a:rPr>
              <a:t>-</a:t>
            </a:r>
          </a:p>
          <a:p>
            <a:pPr indent="457200" algn="just"/>
            <a:r>
              <a:rPr lang="ru-RU" sz="1600" dirty="0">
                <a:solidFill>
                  <a:srgbClr val="000000"/>
                </a:solidFill>
                <a:latin typeface="Georgia" pitchFamily="18" charset="0"/>
              </a:rPr>
              <a:t>	</a:t>
            </a:r>
            <a:r>
              <a:rPr lang="ru-RU" sz="1600" dirty="0" smtClean="0">
                <a:solidFill>
                  <a:srgbClr val="000000"/>
                </a:solidFill>
                <a:latin typeface="Georgia" pitchFamily="18" charset="0"/>
              </a:rPr>
              <a:t>	 венным.</a:t>
            </a:r>
          </a:p>
          <a:p>
            <a:pPr indent="457200" algn="just"/>
            <a:endParaRPr lang="ru-RU" sz="1600" dirty="0" smtClean="0">
              <a:solidFill>
                <a:srgbClr val="000000"/>
              </a:solidFill>
              <a:latin typeface="Georgia" pitchFamily="18" charset="0"/>
            </a:endParaRPr>
          </a:p>
          <a:p>
            <a:pPr indent="457200" algn="just"/>
            <a:endParaRPr lang="ru-RU" sz="1600" dirty="0">
              <a:solidFill>
                <a:srgbClr val="000000"/>
              </a:solidFill>
              <a:latin typeface="Georgia" pitchFamily="18" charset="0"/>
            </a:endParaRPr>
          </a:p>
        </p:txBody>
      </p:sp>
      <p:pic>
        <p:nvPicPr>
          <p:cNvPr id="12290" name="Picture 2" descr="C:\Users\адми\Desktop\REG1498565718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952" r="24476"/>
          <a:stretch/>
        </p:blipFill>
        <p:spPr bwMode="auto">
          <a:xfrm>
            <a:off x="1475656" y="4077072"/>
            <a:ext cx="1297424" cy="18509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291" name="Picture 3" descr="C:\Users\адми\Desktop\hoWQbg3qTXs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6269" y="476672"/>
            <a:ext cx="1359323" cy="90921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5">
                <a:lumMod val="40000"/>
                <a:lumOff val="60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val="1326283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50"/>
                                        <p:tgtEl>
                                          <p:spTgt spid="12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25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118175" y="2420888"/>
            <a:ext cx="690766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Спасибо </a:t>
            </a:r>
            <a:r>
              <a:rPr lang="ru-RU" sz="5400" b="1" cap="none" spc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за </a:t>
            </a:r>
            <a:r>
              <a:rPr lang="ru-RU" sz="5400" b="1" cap="none" spc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внимание</a:t>
            </a:r>
            <a:endParaRPr lang="ru-RU" sz="5400" b="1" cap="none" spc="0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4269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654428"/>
          </a:xfrm>
        </p:spPr>
        <p:txBody>
          <a:bodyPr>
            <a:noAutofit/>
          </a:bodyPr>
          <a:lstStyle/>
          <a:p>
            <a:r>
              <a:rPr lang="ru-RU" sz="4800" dirty="0" smtClean="0">
                <a:solidFill>
                  <a:srgbClr val="0070C0"/>
                </a:solidFill>
                <a:latin typeface="Arial Black" pitchFamily="34" charset="0"/>
              </a:rPr>
              <a:t>20 ноября </a:t>
            </a:r>
            <a:br>
              <a:rPr lang="ru-RU" sz="4800" dirty="0" smtClean="0">
                <a:solidFill>
                  <a:srgbClr val="0070C0"/>
                </a:solidFill>
                <a:latin typeface="Arial Black" pitchFamily="34" charset="0"/>
              </a:rPr>
            </a:br>
            <a:r>
              <a:rPr lang="ru-RU" sz="4800" dirty="0" smtClean="0">
                <a:solidFill>
                  <a:srgbClr val="0070C0"/>
                </a:solidFill>
                <a:latin typeface="Arial Black" pitchFamily="34" charset="0"/>
              </a:rPr>
              <a:t>Всероссийский День правовой помощи детям</a:t>
            </a:r>
            <a:endParaRPr lang="ru-RU" sz="4800" dirty="0">
              <a:solidFill>
                <a:srgbClr val="0070C0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Кто защищает права ребенка?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1. Органы государственной власти РФ, органы местного самоуправления</a:t>
            </a:r>
          </a:p>
          <a:p>
            <a:pPr>
              <a:buNone/>
            </a:pPr>
            <a:r>
              <a:rPr lang="ru-RU" dirty="0" smtClean="0"/>
              <a:t>2. Родители ребенка, лица, их заменяющие</a:t>
            </a:r>
          </a:p>
          <a:p>
            <a:pPr>
              <a:buNone/>
            </a:pPr>
            <a:r>
              <a:rPr lang="ru-RU" dirty="0" smtClean="0"/>
              <a:t>3. Педагогические .медицинские, социальные работники, психологи и др. специалисты, которые несут ответственность за воспитание, образование, охрану здоровья, социальную защиту и социальное обслуживание.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Основные международные документы, касающиеся прав детей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ru-RU" sz="4000" dirty="0" smtClean="0"/>
              <a:t>Декларация прав ребенка (1959)</a:t>
            </a:r>
          </a:p>
          <a:p>
            <a:pPr>
              <a:buNone/>
            </a:pPr>
            <a:r>
              <a:rPr lang="ru-RU" sz="4000" dirty="0" smtClean="0"/>
              <a:t>Конвенция ООН о правах ребенка (1989)</a:t>
            </a:r>
          </a:p>
          <a:p>
            <a:pPr>
              <a:buNone/>
            </a:pPr>
            <a:r>
              <a:rPr lang="ru-RU" sz="4000" dirty="0" smtClean="0"/>
              <a:t>Всемирная декларация об обеспечении выживания, защиты и развития детей (1990)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083056"/>
          </a:xfrm>
        </p:spPr>
        <p:txBody>
          <a:bodyPr>
            <a:noAutofit/>
          </a:bodyPr>
          <a:lstStyle/>
          <a:p>
            <a:r>
              <a:rPr lang="ru-RU" sz="5400" dirty="0" smtClean="0">
                <a:solidFill>
                  <a:srgbClr val="7030A0"/>
                </a:solidFill>
              </a:rPr>
              <a:t>Семейный Кодекс РФ </a:t>
            </a:r>
            <a:br>
              <a:rPr lang="ru-RU" sz="5400" dirty="0" smtClean="0">
                <a:solidFill>
                  <a:srgbClr val="7030A0"/>
                </a:solidFill>
              </a:rPr>
            </a:br>
            <a:r>
              <a:rPr lang="ru-RU" sz="5400" dirty="0" smtClean="0">
                <a:solidFill>
                  <a:srgbClr val="7030A0"/>
                </a:solidFill>
              </a:rPr>
              <a:t>Закон «Об основных гарантиях прав ребенка в РФ»</a:t>
            </a:r>
            <a:br>
              <a:rPr lang="ru-RU" sz="5400" dirty="0" smtClean="0">
                <a:solidFill>
                  <a:srgbClr val="7030A0"/>
                </a:solidFill>
              </a:rPr>
            </a:br>
            <a:r>
              <a:rPr lang="ru-RU" sz="5400" dirty="0" smtClean="0">
                <a:solidFill>
                  <a:srgbClr val="7030A0"/>
                </a:solidFill>
              </a:rPr>
              <a:t>Закон «Об образовании»</a:t>
            </a:r>
            <a:endParaRPr lang="ru-RU" sz="54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000768"/>
          </a:xfrm>
        </p:spPr>
        <p:txBody>
          <a:bodyPr>
            <a:normAutofit fontScale="90000"/>
          </a:bodyPr>
          <a:lstStyle/>
          <a:p>
            <a:r>
              <a:rPr lang="ru-RU" sz="3100" dirty="0" smtClean="0"/>
              <a:t>Ст. 65 п. 1 Семейного кодекса гласит, что «родительские права не могут осуществляться в противоречии с интересами детей. Обеспечение интересов детей должно быть предметом основной заботы их родителей. При осуществлении родительских прав взрослые не вправе причинять вред физическому и психическому здоровью детей, их нравственному развитию. Способы воспитания детей должны исключать пренебрежительное, жестокое, грубое, унижающее человеческое достоинство, обращение, оскорбление или эксплуатацию детей.</a:t>
            </a:r>
            <a:endParaRPr lang="ru-RU" sz="3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27584" y="620688"/>
            <a:ext cx="7772400" cy="5688632"/>
          </a:xfrm>
        </p:spPr>
        <p:txBody>
          <a:bodyPr anchor="t">
            <a:normAutofit/>
          </a:bodyPr>
          <a:lstStyle/>
          <a:p>
            <a:pPr indent="457200" algn="just"/>
            <a:endParaRPr lang="ru-RU" sz="1600" b="1" dirty="0" smtClean="0">
              <a:solidFill>
                <a:srgbClr val="000000"/>
              </a:solidFill>
              <a:latin typeface="Georgia" pitchFamily="18" charset="0"/>
            </a:endParaRPr>
          </a:p>
          <a:p>
            <a:pPr indent="457200" algn="just"/>
            <a:endParaRPr lang="ru-RU" sz="1600" b="1" dirty="0" smtClean="0">
              <a:solidFill>
                <a:srgbClr val="000000"/>
              </a:solidFill>
              <a:latin typeface="Georgia" pitchFamily="18" charset="0"/>
            </a:endParaRPr>
          </a:p>
          <a:p>
            <a:pPr indent="457200" algn="just"/>
            <a:endParaRPr lang="ru-RU" sz="1600" b="1" dirty="0" smtClean="0">
              <a:solidFill>
                <a:srgbClr val="000000"/>
              </a:solidFill>
              <a:latin typeface="Georgia" pitchFamily="18" charset="0"/>
            </a:endParaRPr>
          </a:p>
          <a:p>
            <a:pPr indent="457200" algn="just"/>
            <a:r>
              <a:rPr lang="ru-RU" sz="2400" b="1" dirty="0" smtClean="0">
                <a:solidFill>
                  <a:srgbClr val="000000"/>
                </a:solidFill>
                <a:latin typeface="Georgia" pitchFamily="18" charset="0"/>
              </a:rPr>
              <a:t>Конвенция ООН защищает права детей всего мира.</a:t>
            </a:r>
            <a:r>
              <a:rPr lang="ru-RU" sz="2400" dirty="0" smtClean="0">
                <a:solidFill>
                  <a:srgbClr val="000000"/>
                </a:solidFill>
                <a:latin typeface="Georgia" pitchFamily="18" charset="0"/>
              </a:rPr>
              <a:t> Это главный международный документ детей, который подписали люди нашей планеты .</a:t>
            </a:r>
            <a:endParaRPr lang="ru-RU" sz="2400" b="1" dirty="0" smtClean="0">
              <a:solidFill>
                <a:srgbClr val="000000"/>
              </a:solidFill>
              <a:latin typeface="Georgia" pitchFamily="18" charset="0"/>
            </a:endParaRPr>
          </a:p>
          <a:p>
            <a:pPr indent="457200"/>
            <a:endParaRPr lang="ru-RU" sz="2400" dirty="0">
              <a:solidFill>
                <a:srgbClr val="000000"/>
              </a:solidFill>
              <a:latin typeface="Georgia" pitchFamily="18" charset="0"/>
            </a:endParaRPr>
          </a:p>
        </p:txBody>
      </p:sp>
      <p:pic>
        <p:nvPicPr>
          <p:cNvPr id="1026" name="Picture 2" descr="C:\Users\адми\Desktop\ПРАВА РЕБЕНКА\1001710901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104"/>
          <a:stretch/>
        </p:blipFill>
        <p:spPr bwMode="auto">
          <a:xfrm>
            <a:off x="3500430" y="3071810"/>
            <a:ext cx="1905000" cy="284071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val="41525733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Каждый ребенок</a:t>
            </a:r>
            <a:br>
              <a:rPr lang="ru-RU" sz="24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</a:br>
            <a:r>
              <a:rPr lang="ru-RU" sz="24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 имеет право</a:t>
            </a:r>
            <a:r>
              <a:rPr lang="ru-RU" sz="2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:</a:t>
            </a:r>
            <a:endParaRPr lang="ru-RU" sz="2400" dirty="0"/>
          </a:p>
        </p:txBody>
      </p:sp>
      <p:sp>
        <p:nvSpPr>
          <p:cNvPr id="3" name="Прямоугольник с двумя скругленными соседними углами 2"/>
          <p:cNvSpPr/>
          <p:nvPr/>
        </p:nvSpPr>
        <p:spPr>
          <a:xfrm>
            <a:off x="974264" y="1628800"/>
            <a:ext cx="7056784" cy="4752528"/>
          </a:xfrm>
          <a:prstGeom prst="round2SameRect">
            <a:avLst>
              <a:gd name="adj1" fmla="val 7134"/>
              <a:gd name="adj2" fmla="val 0"/>
            </a:avLst>
          </a:prstGeom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indent="457200" algn="just"/>
            <a:r>
              <a:rPr lang="ru-RU" sz="1400" dirty="0" smtClean="0">
                <a:solidFill>
                  <a:srgbClr val="000000"/>
                </a:solidFill>
                <a:latin typeface="Georgia" pitchFamily="18" charset="0"/>
              </a:rPr>
              <a:t>Каждый ребенок имеет </a:t>
            </a:r>
            <a:r>
              <a:rPr lang="ru-RU" sz="1400" b="1" dirty="0" smtClean="0">
                <a:solidFill>
                  <a:srgbClr val="000000"/>
                </a:solidFill>
                <a:latin typeface="Georgia" pitchFamily="18" charset="0"/>
              </a:rPr>
              <a:t>право имя. Каждый ребенок имеет право на жизнь</a:t>
            </a:r>
            <a:r>
              <a:rPr lang="ru-RU" sz="1400" dirty="0" smtClean="0">
                <a:solidFill>
                  <a:srgbClr val="000000"/>
                </a:solidFill>
                <a:latin typeface="Georgia" pitchFamily="18" charset="0"/>
              </a:rPr>
              <a:t> и развитие. Об охране жизни ребенка заботятся государство, родители, педагоги, врачи, полиция и многие другие люди. </a:t>
            </a:r>
            <a:r>
              <a:rPr lang="ru-RU" sz="1400" b="1" dirty="0" smtClean="0">
                <a:solidFill>
                  <a:srgbClr val="000000"/>
                </a:solidFill>
                <a:latin typeface="Georgia" pitchFamily="18" charset="0"/>
              </a:rPr>
              <a:t>Никто и никогда не может лишить ребенка жизни.</a:t>
            </a:r>
          </a:p>
          <a:p>
            <a:pPr indent="457200" algn="just"/>
            <a:r>
              <a:rPr lang="ru-RU" sz="1400" dirty="0" smtClean="0">
                <a:solidFill>
                  <a:srgbClr val="000000"/>
                </a:solidFill>
                <a:latin typeface="Georgia" pitchFamily="18" charset="0"/>
              </a:rPr>
              <a:t>Взрослые придумали для всех людей на Земле особые правила поведения на улице, дома, на воде, в автомобиле. Даже в детском саду малышей знакомят с предметом, который называется </a:t>
            </a:r>
            <a:r>
              <a:rPr lang="ru-RU" sz="1400" b="1" i="1" dirty="0" smtClean="0">
                <a:solidFill>
                  <a:srgbClr val="000000"/>
                </a:solidFill>
                <a:latin typeface="Georgia" pitchFamily="18" charset="0"/>
              </a:rPr>
              <a:t>обеспечение безопасности жизнедеятельности (ОБЖ).</a:t>
            </a:r>
            <a:r>
              <a:rPr lang="ru-RU" sz="1400" dirty="0" smtClean="0">
                <a:solidFill>
                  <a:srgbClr val="000000"/>
                </a:solidFill>
                <a:latin typeface="Georgia" pitchFamily="18" charset="0"/>
              </a:rPr>
              <a:t>Если дети будут соблюдать правила ОБЖ, с ними никогда не случится ничего плохого. Вот некоторое из этих правил.</a:t>
            </a:r>
          </a:p>
          <a:p>
            <a:pPr indent="457200" algn="just"/>
            <a:r>
              <a:rPr lang="ru-RU" sz="1400" i="1" dirty="0" smtClean="0">
                <a:solidFill>
                  <a:srgbClr val="000000"/>
                </a:solidFill>
                <a:latin typeface="Georgia" pitchFamily="18" charset="0"/>
              </a:rPr>
              <a:t>«Зажигалка-не игрушка!»-</a:t>
            </a:r>
          </a:p>
          <a:p>
            <a:pPr indent="457200" algn="just"/>
            <a:r>
              <a:rPr lang="ru-RU" sz="1400" i="1" dirty="0" smtClean="0">
                <a:solidFill>
                  <a:srgbClr val="000000"/>
                </a:solidFill>
                <a:latin typeface="Georgia" pitchFamily="18" charset="0"/>
              </a:rPr>
              <a:t>Помнит каждый дошколенок.</a:t>
            </a:r>
          </a:p>
          <a:p>
            <a:pPr indent="457200" algn="just"/>
            <a:r>
              <a:rPr lang="ru-RU" sz="1400" i="1" dirty="0" smtClean="0">
                <a:solidFill>
                  <a:srgbClr val="000000"/>
                </a:solidFill>
                <a:latin typeface="Georgia" pitchFamily="18" charset="0"/>
              </a:rPr>
              <a:t>Что огонь вам-не подружка,</a:t>
            </a:r>
          </a:p>
          <a:p>
            <a:pPr indent="457200" algn="just"/>
            <a:r>
              <a:rPr lang="ru-RU" sz="1400" i="1" dirty="0" smtClean="0">
                <a:solidFill>
                  <a:srgbClr val="000000"/>
                </a:solidFill>
                <a:latin typeface="Georgia" pitchFamily="18" charset="0"/>
              </a:rPr>
              <a:t>Дети знать должны с пеленок!</a:t>
            </a:r>
          </a:p>
          <a:p>
            <a:pPr indent="457200" algn="just"/>
            <a:endParaRPr lang="ru-RU" sz="1600" dirty="0" smtClean="0">
              <a:solidFill>
                <a:srgbClr val="000000"/>
              </a:solidFill>
              <a:latin typeface="Georgia" pitchFamily="18" charset="0"/>
            </a:endParaRPr>
          </a:p>
          <a:p>
            <a:pPr indent="457200" algn="just"/>
            <a:r>
              <a:rPr lang="ru-RU" sz="1400" i="1" dirty="0" smtClean="0">
                <a:solidFill>
                  <a:srgbClr val="000000"/>
                </a:solidFill>
                <a:latin typeface="Georgia" pitchFamily="18" charset="0"/>
              </a:rPr>
              <a:t>			</a:t>
            </a:r>
          </a:p>
          <a:p>
            <a:pPr indent="457200" algn="just"/>
            <a:r>
              <a:rPr lang="ru-RU" sz="1400" i="1" dirty="0">
                <a:solidFill>
                  <a:srgbClr val="000000"/>
                </a:solidFill>
                <a:latin typeface="Georgia" pitchFamily="18" charset="0"/>
              </a:rPr>
              <a:t>	</a:t>
            </a:r>
            <a:r>
              <a:rPr lang="ru-RU" sz="1400" i="1" dirty="0" smtClean="0">
                <a:solidFill>
                  <a:srgbClr val="000000"/>
                </a:solidFill>
                <a:latin typeface="Georgia" pitchFamily="18" charset="0"/>
              </a:rPr>
              <a:t>		С феном шутки очень плохи!</a:t>
            </a:r>
          </a:p>
          <a:p>
            <a:pPr indent="457200" algn="just"/>
            <a:r>
              <a:rPr lang="ru-RU" sz="1400" i="1" dirty="0" smtClean="0">
                <a:solidFill>
                  <a:srgbClr val="000000"/>
                </a:solidFill>
                <a:latin typeface="Georgia" pitchFamily="18" charset="0"/>
              </a:rPr>
              <a:t>			Объясните это крохе.</a:t>
            </a:r>
          </a:p>
          <a:p>
            <a:pPr indent="457200" algn="just"/>
            <a:r>
              <a:rPr lang="ru-RU" sz="1400" i="1" dirty="0" smtClean="0">
                <a:solidFill>
                  <a:srgbClr val="000000"/>
                </a:solidFill>
                <a:latin typeface="Georgia" pitchFamily="18" charset="0"/>
              </a:rPr>
              <a:t>			Ну а если у воды-</a:t>
            </a:r>
          </a:p>
          <a:p>
            <a:pPr indent="457200" algn="just"/>
            <a:r>
              <a:rPr lang="ru-RU" sz="1400" i="1" dirty="0" smtClean="0">
                <a:solidFill>
                  <a:srgbClr val="000000"/>
                </a:solidFill>
                <a:latin typeface="Georgia" pitchFamily="18" charset="0"/>
              </a:rPr>
              <a:t>			Тут не избежать беды!</a:t>
            </a:r>
          </a:p>
          <a:p>
            <a:pPr indent="457200" algn="just"/>
            <a:endParaRPr lang="ru-RU" sz="1400" i="1" dirty="0" smtClean="0">
              <a:solidFill>
                <a:srgbClr val="000000"/>
              </a:solidFill>
              <a:latin typeface="Georgia" pitchFamily="18" charset="0"/>
            </a:endParaRPr>
          </a:p>
          <a:p>
            <a:pPr indent="457200" algn="just"/>
            <a:endParaRPr lang="ru-RU" sz="1600" dirty="0">
              <a:solidFill>
                <a:srgbClr val="000000"/>
              </a:solidFill>
              <a:latin typeface="Georgia" pitchFamily="18" charset="0"/>
            </a:endParaRPr>
          </a:p>
        </p:txBody>
      </p:sp>
      <p:pic>
        <p:nvPicPr>
          <p:cNvPr id="3074" name="Picture 2" descr="C:\Users\адми\Desktop\7409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6920" y="340688"/>
            <a:ext cx="1248410" cy="114892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5">
                <a:lumMod val="40000"/>
                <a:lumOff val="60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pic>
        <p:nvPicPr>
          <p:cNvPr id="3075" name="Picture 3" descr="C:\Users\адми\Desktop\i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0075" y="3627492"/>
            <a:ext cx="1367525" cy="1025644"/>
          </a:xfrm>
          <a:prstGeom prst="rect">
            <a:avLst/>
          </a:prstGeom>
          <a:noFill/>
          <a:effectLst>
            <a:glow rad="139700">
              <a:schemeClr val="accent1">
                <a:satMod val="175000"/>
                <a:alpha val="40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C:\Users\адми\Desktop\i (1)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6920" y="4653136"/>
            <a:ext cx="1905000" cy="1428750"/>
          </a:xfrm>
          <a:prstGeom prst="rect">
            <a:avLst/>
          </a:prstGeom>
          <a:noFill/>
          <a:effectLst>
            <a:glow rad="228600">
              <a:schemeClr val="accent1">
                <a:satMod val="175000"/>
                <a:alpha val="40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657822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5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Каждый ребенок</a:t>
            </a:r>
            <a:br>
              <a:rPr lang="ru-RU" sz="24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</a:br>
            <a:r>
              <a:rPr lang="ru-RU" sz="24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 имеет право:</a:t>
            </a:r>
            <a:endParaRPr lang="ru-RU" sz="2400" dirty="0"/>
          </a:p>
        </p:txBody>
      </p:sp>
      <p:sp>
        <p:nvSpPr>
          <p:cNvPr id="3" name="Прямоугольник с двумя скругленными соседними углами 2"/>
          <p:cNvSpPr/>
          <p:nvPr/>
        </p:nvSpPr>
        <p:spPr>
          <a:xfrm>
            <a:off x="974264" y="1628800"/>
            <a:ext cx="7056784" cy="4752528"/>
          </a:xfrm>
          <a:prstGeom prst="round2SameRect">
            <a:avLst>
              <a:gd name="adj1" fmla="val 7134"/>
              <a:gd name="adj2" fmla="val 0"/>
            </a:avLst>
          </a:prstGeom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indent="457200" algn="just"/>
            <a:r>
              <a:rPr lang="ru-RU" sz="1600" dirty="0" smtClean="0">
                <a:solidFill>
                  <a:srgbClr val="000000"/>
                </a:solidFill>
                <a:latin typeface="Georgia" pitchFamily="18" charset="0"/>
              </a:rPr>
              <a:t>Каждый ребенок имеет </a:t>
            </a:r>
            <a:r>
              <a:rPr lang="ru-RU" sz="1600" b="1" dirty="0" smtClean="0">
                <a:solidFill>
                  <a:srgbClr val="000000"/>
                </a:solidFill>
                <a:latin typeface="Georgia" pitchFamily="18" charset="0"/>
              </a:rPr>
              <a:t>право знать своих родителей, право на их заботу.</a:t>
            </a:r>
            <a:r>
              <a:rPr lang="ru-RU" sz="1600" dirty="0" smtClean="0">
                <a:solidFill>
                  <a:srgbClr val="000000"/>
                </a:solidFill>
                <a:latin typeface="Georgia" pitchFamily="18" charset="0"/>
              </a:rPr>
              <a:t> Родители несут по закону ответственность за ребенка, управляют и руководят ребенком в осуществлении им прав, признанных Конвенцией ООН. Родители заботятся о ребенке,  а ребенок уважительно относится к ним, проявляет почтение.</a:t>
            </a:r>
          </a:p>
          <a:p>
            <a:pPr indent="457200" algn="just"/>
            <a:r>
              <a:rPr lang="ru-RU" sz="1600" dirty="0" smtClean="0">
                <a:solidFill>
                  <a:srgbClr val="000000"/>
                </a:solidFill>
                <a:latin typeface="Georgia" pitchFamily="18" charset="0"/>
              </a:rPr>
              <a:t>Каждый ребенок имеет право жить в благополучной дружной семье. Хорошо, когда ребенка окружают несколько поколений семьи: мама и папа, бабушки и дедушки, прабабушки и прадедушки.</a:t>
            </a:r>
          </a:p>
          <a:p>
            <a:pPr indent="457200" algn="just"/>
            <a:endParaRPr lang="ru-RU" sz="1600" dirty="0" smtClean="0">
              <a:solidFill>
                <a:srgbClr val="000000"/>
              </a:solidFill>
              <a:latin typeface="Georgia" pitchFamily="18" charset="0"/>
            </a:endParaRPr>
          </a:p>
          <a:p>
            <a:pPr indent="457200" algn="just"/>
            <a:r>
              <a:rPr lang="ru-RU" sz="1400" i="1" dirty="0" smtClean="0">
                <a:solidFill>
                  <a:srgbClr val="000000"/>
                </a:solidFill>
                <a:latin typeface="Georgia" pitchFamily="18" charset="0"/>
              </a:rPr>
              <a:t>			     </a:t>
            </a:r>
            <a:r>
              <a:rPr lang="ru-RU" sz="1400" dirty="0" smtClean="0">
                <a:solidFill>
                  <a:srgbClr val="000000"/>
                </a:solidFill>
                <a:latin typeface="Georgia" pitchFamily="18" charset="0"/>
              </a:rPr>
              <a:t>Можно вместе с ребенком составить</a:t>
            </a:r>
          </a:p>
          <a:p>
            <a:pPr indent="457200" algn="just"/>
            <a:r>
              <a:rPr lang="ru-RU" sz="1400" dirty="0">
                <a:solidFill>
                  <a:srgbClr val="000000"/>
                </a:solidFill>
                <a:latin typeface="Georgia" pitchFamily="18" charset="0"/>
              </a:rPr>
              <a:t>	</a:t>
            </a:r>
            <a:r>
              <a:rPr lang="ru-RU" sz="1400" dirty="0" smtClean="0">
                <a:solidFill>
                  <a:srgbClr val="000000"/>
                </a:solidFill>
                <a:latin typeface="Georgia" pitchFamily="18" charset="0"/>
              </a:rPr>
              <a:t>		 генеалогическое древо. Оно выглядит вот так.</a:t>
            </a:r>
          </a:p>
          <a:p>
            <a:pPr indent="457200" algn="just"/>
            <a:r>
              <a:rPr lang="ru-RU" sz="1400" dirty="0">
                <a:solidFill>
                  <a:srgbClr val="000000"/>
                </a:solidFill>
                <a:latin typeface="Georgia" pitchFamily="18" charset="0"/>
              </a:rPr>
              <a:t>	</a:t>
            </a:r>
            <a:r>
              <a:rPr lang="ru-RU" sz="1400" dirty="0" smtClean="0">
                <a:solidFill>
                  <a:srgbClr val="000000"/>
                </a:solidFill>
                <a:latin typeface="Georgia" pitchFamily="18" charset="0"/>
              </a:rPr>
              <a:t>		</a:t>
            </a:r>
            <a:endParaRPr lang="ru-RU" sz="1600" dirty="0">
              <a:solidFill>
                <a:srgbClr val="000000"/>
              </a:solidFill>
              <a:latin typeface="Georgia" pitchFamily="18" charset="0"/>
            </a:endParaRPr>
          </a:p>
        </p:txBody>
      </p:sp>
      <p:pic>
        <p:nvPicPr>
          <p:cNvPr id="4098" name="Picture 2" descr="C:\Users\адми\Desktop\56921158_1269511334_Prava_rebenka_0010_novuyy_razmer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255"/>
          <a:stretch/>
        </p:blipFill>
        <p:spPr bwMode="auto">
          <a:xfrm>
            <a:off x="1249980" y="404664"/>
            <a:ext cx="1521820" cy="101528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5">
                <a:lumMod val="40000"/>
                <a:lumOff val="60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pic>
        <p:nvPicPr>
          <p:cNvPr id="4099" name="Picture 3" descr="C:\Users\адми\Desktop\77740243_1314950917_tree_210011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48" t="2729" r="3085" b="3548"/>
          <a:stretch/>
        </p:blipFill>
        <p:spPr bwMode="auto">
          <a:xfrm>
            <a:off x="1187624" y="3717032"/>
            <a:ext cx="2651577" cy="25157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239158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5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25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642</TotalTime>
  <Words>900</Words>
  <Application>Microsoft Office PowerPoint</Application>
  <PresentationFormat>Экран (4:3)</PresentationFormat>
  <Paragraphs>77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Презентация PowerPoint</vt:lpstr>
      <vt:lpstr>20 ноября  Всероссийский День правовой помощи детям</vt:lpstr>
      <vt:lpstr>Кто защищает права ребенка?</vt:lpstr>
      <vt:lpstr>Основные международные документы, касающиеся прав детей</vt:lpstr>
      <vt:lpstr>Семейный Кодекс РФ  Закон «Об основных гарантиях прав ребенка в РФ» Закон «Об образовании»</vt:lpstr>
      <vt:lpstr>Ст. 65 п. 1 Семейного кодекса гласит, что «родительские права не могут осуществляться в противоречии с интересами детей. Обеспечение интересов детей должно быть предметом основной заботы их родителей. При осуществлении родительских прав взрослые не вправе причинять вред физическому и психическому здоровью детей, их нравственному развитию. Способы воспитания детей должны исключать пренебрежительное, жестокое, грубое, унижающее человеческое достоинство, обращение, оскорбление или эксплуатацию детей.</vt:lpstr>
      <vt:lpstr>Презентация PowerPoint</vt:lpstr>
      <vt:lpstr>Каждый ребенок  имеет право:</vt:lpstr>
      <vt:lpstr>Каждый ребенок  имеет право:</vt:lpstr>
      <vt:lpstr>Каждый ребенок  имеет право:</vt:lpstr>
      <vt:lpstr>Каждый ребенок  имеет право:</vt:lpstr>
      <vt:lpstr>Каждый ребенок  имеет право:</vt:lpstr>
      <vt:lpstr>Каждый ребенок  имеет право:</vt:lpstr>
      <vt:lpstr>Каждый ребенок  имеет право:</vt:lpstr>
      <vt:lpstr>Каждый ребенок  имеет право: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Олег</dc:creator>
  <cp:lastModifiedBy>Nitro</cp:lastModifiedBy>
  <cp:revision>46</cp:revision>
  <dcterms:created xsi:type="dcterms:W3CDTF">2012-08-01T11:30:26Z</dcterms:created>
  <dcterms:modified xsi:type="dcterms:W3CDTF">2021-11-12T08:36:15Z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138362</vt:lpwstr>
  </property>
  <property fmtid="{D5CDD505-2E9C-101B-9397-08002B2CF9AE}" pid="3" name="NXPowerLiteSettings">
    <vt:lpwstr>F7000400038000</vt:lpwstr>
  </property>
  <property fmtid="{D5CDD505-2E9C-101B-9397-08002B2CF9AE}" pid="4" name="NXPowerLiteVersion">
    <vt:lpwstr>D5.0.3</vt:lpwstr>
  </property>
</Properties>
</file>